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859" r:id="rId2"/>
    <p:sldId id="1009" r:id="rId3"/>
    <p:sldId id="1017" r:id="rId4"/>
    <p:sldId id="1027" r:id="rId5"/>
    <p:sldId id="1028" r:id="rId6"/>
    <p:sldId id="1018" r:id="rId7"/>
    <p:sldId id="1015" r:id="rId8"/>
    <p:sldId id="1030" r:id="rId9"/>
    <p:sldId id="1031" r:id="rId10"/>
    <p:sldId id="1032" r:id="rId11"/>
    <p:sldId id="1044" r:id="rId12"/>
    <p:sldId id="1045" r:id="rId13"/>
    <p:sldId id="1016" r:id="rId14"/>
    <p:sldId id="1023" r:id="rId15"/>
    <p:sldId id="1034" r:id="rId16"/>
    <p:sldId id="1035" r:id="rId17"/>
    <p:sldId id="1038" r:id="rId18"/>
    <p:sldId id="1039" r:id="rId19"/>
    <p:sldId id="1036" r:id="rId20"/>
    <p:sldId id="1037" r:id="rId21"/>
    <p:sldId id="1043" r:id="rId2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smtClean="0">
                <a:solidFill>
                  <a:srgbClr val="70AD47">
                    <a:lumMod val="75000"/>
                  </a:srgbClr>
                </a:solidFill>
                <a:ea typeface="楷体" panose="02010609060101010101" pitchFamily="49" charset="-122"/>
                <a:cs typeface="Times New Roman" panose="02020603050405020304" pitchFamily="18" charset="0"/>
              </a:rPr>
              <a:t>7</a:t>
            </a:r>
            <a:endParaRPr lang="en-US" altLang="zh-CN" sz="6000" dirty="0">
              <a:solidFill>
                <a:srgbClr val="70AD47">
                  <a:lumMod val="75000"/>
                </a:srgbClr>
              </a:solidFill>
              <a:ea typeface="楷体" panose="02010609060101010101" pitchFamily="49" charset="-122"/>
              <a:cs typeface="Times New Roman" panose="02020603050405020304" pitchFamily="18" charset="0"/>
            </a:endParaRPr>
          </a:p>
          <a:p>
            <a:pPr algn="ctr" eaLnBrk="1" fontAlgn="auto">
              <a:lnSpc>
                <a:spcPct val="150000"/>
              </a:lnSpc>
              <a:spcBef>
                <a:spcPts val="0"/>
              </a:spcBef>
              <a:spcAft>
                <a:spcPts val="0"/>
              </a:spcAft>
            </a:pPr>
            <a:r>
              <a:rPr lang="en-US" altLang="zh-CN" sz="4000" dirty="0">
                <a:solidFill>
                  <a:prstClr val="black"/>
                </a:solidFill>
                <a:cs typeface="Times New Roman" panose="02020603050405020304" pitchFamily="18" charset="0"/>
              </a:rPr>
              <a:t>Unit 2</a:t>
            </a:r>
            <a:r>
              <a:rPr lang="zh-CN" altLang="en-US" sz="4000" dirty="0">
                <a:solidFill>
                  <a:prstClr val="black"/>
                </a:solidFill>
                <a:cs typeface="Times New Roman" panose="02020603050405020304" pitchFamily="18" charset="0"/>
              </a:rPr>
              <a:t>　</a:t>
            </a:r>
            <a:r>
              <a:rPr lang="en-US" altLang="zh-CN" sz="4000" dirty="0">
                <a:solidFill>
                  <a:prstClr val="black"/>
                </a:solidFill>
                <a:cs typeface="Times New Roman" panose="02020603050405020304" pitchFamily="18" charset="0"/>
              </a:rPr>
              <a:t>Pandas love bamboo.</a:t>
            </a:r>
            <a:endParaRPr lang="zh-CN" altLang="en-US" sz="4000" dirty="0">
              <a:solidFill>
                <a:prstClr val="black"/>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836712"/>
            <a:ext cx="11485848" cy="3617401"/>
          </a:xfrm>
        </p:spPr>
        <p:txBody>
          <a:bodyPr/>
          <a:lstStyle/>
          <a:p>
            <a:pPr hangingPunct="0">
              <a:spcAft>
                <a:spcPts val="0"/>
              </a:spcAft>
              <a:tabLst>
                <a:tab pos="4231005" algn="l"/>
                <a:tab pos="819150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They’re cute and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eat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bamboo</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Pandas are nice. Do you like bears?</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Bears are strong but a little scary</a:t>
            </a:r>
            <a:r>
              <a:rPr lang="en-US" altLang="zh-CN" sz="26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sz="26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They’re soft and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furry</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97B2807B-D397-B9A1-4EA8-60A7F43FFD94}"/>
              </a:ext>
            </a:extLst>
          </p:cNvPr>
          <p:cNvSpPr txBox="1"/>
          <p:nvPr/>
        </p:nvSpPr>
        <p:spPr>
          <a:xfrm>
            <a:off x="2062758" y="974280"/>
            <a:ext cx="576064" cy="492443"/>
          </a:xfrm>
          <a:prstGeom prst="rect">
            <a:avLst/>
          </a:prstGeom>
          <a:noFill/>
        </p:spPr>
        <p:txBody>
          <a:bodyPr wrap="square">
            <a:spAutoFit/>
          </a:bodyPr>
          <a:lstStyle/>
          <a:p>
            <a:r>
              <a:rPr lang="en-US" altLang="zh-CN" sz="2600" b="1">
                <a:solidFill>
                  <a:srgbClr val="FF0000"/>
                </a:solidFill>
                <a:effectLst/>
              </a:rPr>
              <a:t>D</a:t>
            </a:r>
            <a:endParaRPr lang="zh-CN" altLang="en-US" sz="2600"/>
          </a:p>
        </p:txBody>
      </p:sp>
      <p:sp>
        <p:nvSpPr>
          <p:cNvPr id="6" name="文本框 5">
            <a:extLst>
              <a:ext uri="{FF2B5EF4-FFF2-40B4-BE49-F238E27FC236}">
                <a16:creationId xmlns:a16="http://schemas.microsoft.com/office/drawing/2014/main" id="{C7EC1172-23D8-0E38-FC01-73CAFD5E20F7}"/>
              </a:ext>
            </a:extLst>
          </p:cNvPr>
          <p:cNvSpPr txBox="1"/>
          <p:nvPr/>
        </p:nvSpPr>
        <p:spPr>
          <a:xfrm>
            <a:off x="360647" y="1491711"/>
            <a:ext cx="6310623" cy="1259960"/>
          </a:xfrm>
          <a:prstGeom prst="rect">
            <a:avLst/>
          </a:prstGeom>
          <a:noFill/>
        </p:spPr>
        <p:txBody>
          <a:bodyPr wrap="square">
            <a:spAutoFit/>
          </a:bodyPr>
          <a:lstStyle/>
          <a:p>
            <a:pPr algn="just" hangingPunct="0">
              <a:lnSpc>
                <a:spcPct val="150000"/>
              </a:lnSpc>
            </a:pPr>
            <a:r>
              <a:rPr lang="zh-CN" altLang="zh-CN" sz="2600" b="1">
                <a:solidFill>
                  <a:srgbClr val="FF0000"/>
                </a:solidFill>
                <a:effectLst/>
                <a:ea typeface="宋体" panose="02010600030101010101" pitchFamily="2" charset="-122"/>
                <a:cs typeface="Times New Roman" panose="02020603050405020304" pitchFamily="18" charset="0"/>
              </a:rPr>
              <a:t>根据后文描述</a:t>
            </a:r>
            <a:r>
              <a:rPr lang="en-US" altLang="zh-CN" sz="26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600" b="1">
                <a:solidFill>
                  <a:srgbClr val="FF0000"/>
                </a:solidFill>
                <a:effectLst/>
                <a:ea typeface="宋体" panose="02010600030101010101" pitchFamily="2" charset="-122"/>
                <a:cs typeface="Times New Roman" panose="02020603050405020304" pitchFamily="18" charset="0"/>
              </a:rPr>
              <a:t>它们很可爱并且吃竹子</a:t>
            </a:r>
            <a:r>
              <a:rPr lang="en-US" altLang="zh-CN" sz="26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600" b="1">
                <a:solidFill>
                  <a:srgbClr val="FF0000"/>
                </a:solidFill>
                <a:effectLst/>
                <a:ea typeface="宋体" panose="02010600030101010101" pitchFamily="2" charset="-122"/>
                <a:cs typeface="Times New Roman" panose="02020603050405020304" pitchFamily="18" charset="0"/>
              </a:rPr>
              <a:t>可知，此处描述的是熊猫，故选</a:t>
            </a:r>
            <a:r>
              <a:rPr lang="en-US" altLang="zh-CN" sz="2600" b="1">
                <a:solidFill>
                  <a:srgbClr val="FF0000"/>
                </a:solidFill>
                <a:effectLst/>
                <a:ea typeface="宋体" panose="02010600030101010101" pitchFamily="2" charset="-122"/>
                <a:cs typeface="Times New Roman" panose="02020603050405020304" pitchFamily="18" charset="0"/>
              </a:rPr>
              <a:t>D</a:t>
            </a:r>
            <a:r>
              <a:rPr lang="zh-CN" altLang="zh-CN" sz="2600" b="1">
                <a:solidFill>
                  <a:srgbClr val="FF0000"/>
                </a:solidFill>
                <a:effectLst/>
                <a:ea typeface="宋体" panose="02010600030101010101" pitchFamily="2" charset="-122"/>
                <a:cs typeface="Times New Roman" panose="02020603050405020304" pitchFamily="18" charset="0"/>
              </a:rPr>
              <a:t>。</a:t>
            </a:r>
            <a:endParaRPr lang="zh-CN" altLang="zh-CN" sz="2600">
              <a:solidFill>
                <a:srgbClr val="000000"/>
              </a:solidFill>
              <a:effectLst/>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6647698B-2737-9071-EDFC-D511391B0A07}"/>
              </a:ext>
            </a:extLst>
          </p:cNvPr>
          <p:cNvSpPr txBox="1"/>
          <p:nvPr/>
        </p:nvSpPr>
        <p:spPr>
          <a:xfrm>
            <a:off x="360646" y="4428320"/>
            <a:ext cx="12071264" cy="692497"/>
          </a:xfrm>
          <a:prstGeom prst="rect">
            <a:avLst/>
          </a:prstGeom>
          <a:noFill/>
        </p:spPr>
        <p:txBody>
          <a:bodyPr wrap="square">
            <a:spAutoFit/>
          </a:bodyPr>
          <a:lstStyle/>
          <a:p>
            <a:pPr algn="just" hangingPunct="0">
              <a:lnSpc>
                <a:spcPct val="150000"/>
              </a:lnSpc>
            </a:pPr>
            <a:r>
              <a:rPr lang="zh-CN" altLang="zh-CN" sz="2600" b="1" dirty="0">
                <a:solidFill>
                  <a:srgbClr val="FF0000"/>
                </a:solidFill>
                <a:effectLst/>
                <a:ea typeface="宋体" panose="02010600030101010101" pitchFamily="2" charset="-122"/>
                <a:cs typeface="Times New Roman" panose="02020603050405020304" pitchFamily="18" charset="0"/>
              </a:rPr>
              <a:t>根据后文描述</a:t>
            </a:r>
            <a:r>
              <a:rPr lang="en-US" altLang="zh-CN" sz="2600" b="1" dirty="0">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600" b="1" dirty="0">
                <a:solidFill>
                  <a:srgbClr val="FF0000"/>
                </a:solidFill>
                <a:effectLst/>
                <a:ea typeface="宋体" panose="02010600030101010101" pitchFamily="2" charset="-122"/>
                <a:cs typeface="Times New Roman" panose="02020603050405020304" pitchFamily="18" charset="0"/>
              </a:rPr>
              <a:t>它们很柔软并且毛绒绒的</a:t>
            </a:r>
            <a:r>
              <a:rPr lang="en-US" altLang="zh-CN" sz="2600" b="1" dirty="0">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600" b="1" dirty="0">
                <a:solidFill>
                  <a:srgbClr val="FF0000"/>
                </a:solidFill>
                <a:effectLst/>
                <a:ea typeface="宋体" panose="02010600030101010101" pitchFamily="2" charset="-122"/>
                <a:cs typeface="Times New Roman" panose="02020603050405020304" pitchFamily="18" charset="0"/>
              </a:rPr>
              <a:t>可知，此处描述的是绵羊，故选</a:t>
            </a:r>
            <a:r>
              <a:rPr lang="en-US" altLang="zh-CN" sz="2600" b="1" dirty="0">
                <a:solidFill>
                  <a:srgbClr val="FF0000"/>
                </a:solidFill>
                <a:effectLst/>
                <a:ea typeface="宋体" panose="02010600030101010101" pitchFamily="2" charset="-122"/>
                <a:cs typeface="Times New Roman" panose="02020603050405020304" pitchFamily="18" charset="0"/>
              </a:rPr>
              <a:t>B</a:t>
            </a:r>
            <a:r>
              <a:rPr lang="zh-CN" altLang="zh-CN" sz="2600" b="1" dirty="0">
                <a:solidFill>
                  <a:srgbClr val="FF0000"/>
                </a:solidFill>
                <a:effectLst/>
                <a:ea typeface="宋体" panose="02010600030101010101" pitchFamily="2" charset="-122"/>
                <a:cs typeface="Times New Roman" panose="02020603050405020304" pitchFamily="18" charset="0"/>
              </a:rPr>
              <a:t>。</a:t>
            </a:r>
            <a:endParaRPr lang="zh-CN" altLang="zh-CN" sz="2600" dirty="0">
              <a:solidFill>
                <a:srgbClr val="000000"/>
              </a:solidFill>
              <a:effectLst/>
              <a:ea typeface="宋体" panose="02010600030101010101" pitchFamily="2" charset="-122"/>
              <a:cs typeface="Times New Roman" panose="02020603050405020304" pitchFamily="18" charset="0"/>
            </a:endParaRPr>
          </a:p>
        </p:txBody>
      </p:sp>
      <p:sp>
        <p:nvSpPr>
          <p:cNvPr id="10" name="文本框 9">
            <a:extLst>
              <a:ext uri="{FF2B5EF4-FFF2-40B4-BE49-F238E27FC236}">
                <a16:creationId xmlns:a16="http://schemas.microsoft.com/office/drawing/2014/main" id="{57766DF7-5645-F24A-D0DC-6AA4F38300BA}"/>
              </a:ext>
            </a:extLst>
          </p:cNvPr>
          <p:cNvSpPr txBox="1"/>
          <p:nvPr/>
        </p:nvSpPr>
        <p:spPr>
          <a:xfrm>
            <a:off x="2143558" y="3941848"/>
            <a:ext cx="432048" cy="492443"/>
          </a:xfrm>
          <a:prstGeom prst="rect">
            <a:avLst/>
          </a:prstGeom>
          <a:noFill/>
        </p:spPr>
        <p:txBody>
          <a:bodyPr wrap="square">
            <a:spAutoFit/>
          </a:bodyPr>
          <a:lstStyle/>
          <a:p>
            <a:r>
              <a:rPr lang="en-US" altLang="zh-CN" sz="2600" b="1">
                <a:solidFill>
                  <a:srgbClr val="FF0000"/>
                </a:solidFill>
                <a:effectLst/>
              </a:rPr>
              <a:t>B</a:t>
            </a:r>
            <a:endParaRPr lang="zh-CN" altLang="en-US" sz="2600"/>
          </a:p>
        </p:txBody>
      </p:sp>
      <p:sp>
        <p:nvSpPr>
          <p:cNvPr id="5" name="内容占位符 1">
            <a:extLst>
              <a:ext uri="{FF2B5EF4-FFF2-40B4-BE49-F238E27FC236}">
                <a16:creationId xmlns:a16="http://schemas.microsoft.com/office/drawing/2014/main" id="{41164139-9B7D-A82A-9582-2646D8083CBD}"/>
              </a:ext>
            </a:extLst>
          </p:cNvPr>
          <p:cNvSpPr txBox="1">
            <a:spLocks/>
          </p:cNvSpPr>
          <p:nvPr/>
        </p:nvSpPr>
        <p:spPr bwMode="auto">
          <a:xfrm>
            <a:off x="6599262" y="1419896"/>
            <a:ext cx="5230295" cy="301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Animals are so fun to talk about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What about sheep?</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They’re friendly</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 love pandas</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They’re big and strong</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a:extLst>
              <a:ext uri="{FF2B5EF4-FFF2-40B4-BE49-F238E27FC236}">
                <a16:creationId xmlns:a16="http://schemas.microsoft.com/office/drawing/2014/main" id="{E1E63FF3-CF88-32FB-94EE-94A4AAAB7DC3}"/>
              </a:ext>
            </a:extLst>
          </p:cNvPr>
          <p:cNvSpPr/>
          <p:nvPr/>
        </p:nvSpPr>
        <p:spPr bwMode="auto">
          <a:xfrm>
            <a:off x="6599262" y="1600821"/>
            <a:ext cx="5230295" cy="2836311"/>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Tree>
    <p:extLst>
      <p:ext uri="{BB962C8B-B14F-4D97-AF65-F5344CB8AC3E}">
        <p14:creationId xmlns:p14="http://schemas.microsoft.com/office/powerpoint/2010/main" val="96571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37E5F49C-46D0-A9DB-F622-6911F43C6DF8}"/>
              </a:ext>
            </a:extLst>
          </p:cNvPr>
          <p:cNvSpPr>
            <a:spLocks noGrp="1"/>
          </p:cNvSpPr>
          <p:nvPr>
            <p:ph idx="1"/>
          </p:nvPr>
        </p:nvSpPr>
        <p:spPr>
          <a:xfrm>
            <a:off x="360854" y="1052736"/>
            <a:ext cx="11485848" cy="3017236"/>
          </a:xfrm>
        </p:spPr>
        <p:txBody>
          <a:bodyPr/>
          <a:lstStyle/>
          <a:p>
            <a:pPr lvl="0" hangingPunct="0">
              <a:spcAft>
                <a:spcPts val="0"/>
              </a:spcAft>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Sheep are okay. I like dogs more. </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prstClr val="black"/>
                </a:solidFill>
                <a:ea typeface="宋体" panose="02010600030101010101" pitchFamily="2" charset="-122"/>
                <a:cs typeface="Times New Roman" panose="02020603050405020304" pitchFamily="18" charset="0"/>
              </a:rPr>
              <a:t> ______</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231005" algn="l"/>
                <a:tab pos="8191500" algn="l"/>
              </a:tabLst>
            </a:pPr>
            <a:endPar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231005" algn="l"/>
                <a:tab pos="8191500" algn="l"/>
              </a:tabLst>
            </a:pPr>
            <a:endPar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Dogs are great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love to play</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60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z="2600">
                <a:solidFill>
                  <a:prstClr val="black"/>
                </a:solidFill>
                <a:ea typeface="宋体" panose="02010600030101010101" pitchFamily="2" charset="-122"/>
                <a:cs typeface="Times New Roman" panose="02020603050405020304" pitchFamily="18" charset="0"/>
              </a:rPr>
              <a:t> _______</a:t>
            </a:r>
            <a:r>
              <a:rPr lang="zh-CN" altLang="zh-CN" sz="26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16031ADB-2BCD-546C-BFE1-24DC178833B7}"/>
              </a:ext>
            </a:extLst>
          </p:cNvPr>
          <p:cNvSpPr txBox="1"/>
          <p:nvPr/>
        </p:nvSpPr>
        <p:spPr>
          <a:xfrm>
            <a:off x="6599262" y="1191113"/>
            <a:ext cx="600399" cy="492443"/>
          </a:xfrm>
          <a:prstGeom prst="rect">
            <a:avLst/>
          </a:prstGeom>
          <a:noFill/>
        </p:spPr>
        <p:txBody>
          <a:bodyPr wrap="square">
            <a:spAutoFit/>
          </a:bodyPr>
          <a:lstStyle/>
          <a:p>
            <a:r>
              <a:rPr lang="en-US" altLang="zh-CN" sz="2600" b="1">
                <a:solidFill>
                  <a:srgbClr val="FF0000"/>
                </a:solidFill>
                <a:effectLst/>
              </a:rPr>
              <a:t>C</a:t>
            </a:r>
            <a:endParaRPr lang="zh-CN" altLang="en-US" sz="2600"/>
          </a:p>
        </p:txBody>
      </p:sp>
      <p:sp>
        <p:nvSpPr>
          <p:cNvPr id="6" name="文本框 5">
            <a:extLst>
              <a:ext uri="{FF2B5EF4-FFF2-40B4-BE49-F238E27FC236}">
                <a16:creationId xmlns:a16="http://schemas.microsoft.com/office/drawing/2014/main" id="{A2E0B9E4-2390-D8AD-C924-DF8DB3A21C21}"/>
              </a:ext>
            </a:extLst>
          </p:cNvPr>
          <p:cNvSpPr txBox="1"/>
          <p:nvPr/>
        </p:nvSpPr>
        <p:spPr>
          <a:xfrm>
            <a:off x="360853" y="1683556"/>
            <a:ext cx="6166401" cy="1216743"/>
          </a:xfrm>
          <a:prstGeom prst="rect">
            <a:avLst/>
          </a:prstGeom>
          <a:noFill/>
        </p:spPr>
        <p:txBody>
          <a:bodyPr wrap="square">
            <a:spAutoFit/>
          </a:bodyPr>
          <a:lstStyle/>
          <a:p>
            <a:pPr algn="just" hangingPunct="0">
              <a:lnSpc>
                <a:spcPct val="150000"/>
              </a:lnSpc>
            </a:pPr>
            <a:r>
              <a:rPr lang="zh-CN" altLang="zh-CN" sz="2600" b="1" spc="-100">
                <a:solidFill>
                  <a:srgbClr val="FF0000"/>
                </a:solidFill>
                <a:effectLst/>
                <a:ea typeface="宋体" panose="02010600030101010101" pitchFamily="2" charset="-122"/>
                <a:cs typeface="Times New Roman" panose="02020603050405020304" pitchFamily="18" charset="0"/>
              </a:rPr>
              <a:t>根据前文可知，本句描述的是狗的特点，句意为</a:t>
            </a:r>
            <a:r>
              <a:rPr lang="en-US" altLang="zh-CN" sz="2600" b="1" spc="-100">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600" b="1" spc="-100">
                <a:solidFill>
                  <a:srgbClr val="FF0000"/>
                </a:solidFill>
                <a:effectLst/>
                <a:ea typeface="宋体" panose="02010600030101010101" pitchFamily="2" charset="-122"/>
                <a:cs typeface="Times New Roman" panose="02020603050405020304" pitchFamily="18" charset="0"/>
              </a:rPr>
              <a:t>它们很友好</a:t>
            </a:r>
            <a:r>
              <a:rPr lang="en-US" altLang="zh-CN" sz="2600" b="1" spc="-100">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600" b="1" spc="-100">
                <a:solidFill>
                  <a:srgbClr val="FF0000"/>
                </a:solidFill>
                <a:effectLst/>
                <a:ea typeface="宋体" panose="02010600030101010101" pitchFamily="2" charset="-122"/>
                <a:cs typeface="Times New Roman" panose="02020603050405020304" pitchFamily="18" charset="0"/>
              </a:rPr>
              <a:t>，故选</a:t>
            </a:r>
            <a:r>
              <a:rPr lang="en-US" altLang="zh-CN" sz="2600" b="1" spc="-100">
                <a:solidFill>
                  <a:srgbClr val="FF0000"/>
                </a:solidFill>
                <a:effectLst/>
                <a:ea typeface="宋体" panose="02010600030101010101" pitchFamily="2" charset="-122"/>
                <a:cs typeface="Times New Roman" panose="02020603050405020304" pitchFamily="18" charset="0"/>
              </a:rPr>
              <a:t>C</a:t>
            </a:r>
            <a:r>
              <a:rPr lang="zh-CN" altLang="zh-CN" sz="2600" b="1" spc="-100">
                <a:solidFill>
                  <a:srgbClr val="FF0000"/>
                </a:solidFill>
                <a:effectLst/>
                <a:ea typeface="宋体" panose="02010600030101010101" pitchFamily="2" charset="-122"/>
                <a:cs typeface="Times New Roman" panose="02020603050405020304" pitchFamily="18" charset="0"/>
              </a:rPr>
              <a:t>。</a:t>
            </a:r>
            <a:endParaRPr lang="zh-CN" altLang="zh-CN" sz="2600" spc="-100">
              <a:solidFill>
                <a:srgbClr val="000000"/>
              </a:solidFill>
              <a:effectLst/>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BC0403E4-9580-7330-66B1-F9CF4468C622}"/>
              </a:ext>
            </a:extLst>
          </p:cNvPr>
          <p:cNvSpPr txBox="1"/>
          <p:nvPr/>
        </p:nvSpPr>
        <p:spPr>
          <a:xfrm>
            <a:off x="2215566" y="3584940"/>
            <a:ext cx="504056" cy="492443"/>
          </a:xfrm>
          <a:prstGeom prst="rect">
            <a:avLst/>
          </a:prstGeom>
          <a:noFill/>
        </p:spPr>
        <p:txBody>
          <a:bodyPr wrap="square">
            <a:spAutoFit/>
          </a:bodyPr>
          <a:lstStyle/>
          <a:p>
            <a:r>
              <a:rPr lang="en-US" altLang="zh-CN" sz="2600" b="1">
                <a:solidFill>
                  <a:srgbClr val="FF0000"/>
                </a:solidFill>
                <a:effectLst/>
              </a:rPr>
              <a:t>A</a:t>
            </a:r>
            <a:endParaRPr lang="zh-CN" altLang="en-US" sz="2600"/>
          </a:p>
        </p:txBody>
      </p:sp>
      <p:sp>
        <p:nvSpPr>
          <p:cNvPr id="10" name="文本框 9">
            <a:extLst>
              <a:ext uri="{FF2B5EF4-FFF2-40B4-BE49-F238E27FC236}">
                <a16:creationId xmlns:a16="http://schemas.microsoft.com/office/drawing/2014/main" id="{632FF1BB-B0DC-731B-AA8C-2E96A74953D2}"/>
              </a:ext>
            </a:extLst>
          </p:cNvPr>
          <p:cNvSpPr txBox="1"/>
          <p:nvPr/>
        </p:nvSpPr>
        <p:spPr>
          <a:xfrm>
            <a:off x="360852" y="4030041"/>
            <a:ext cx="6166401" cy="1216743"/>
          </a:xfrm>
          <a:prstGeom prst="rect">
            <a:avLst/>
          </a:prstGeom>
          <a:noFill/>
        </p:spPr>
        <p:txBody>
          <a:bodyPr wrap="square">
            <a:spAutoFit/>
          </a:bodyPr>
          <a:lstStyle/>
          <a:p>
            <a:pPr algn="just" hangingPunct="0">
              <a:lnSpc>
                <a:spcPct val="150000"/>
              </a:lnSpc>
            </a:pPr>
            <a:r>
              <a:rPr lang="zh-CN" altLang="zh-CN" sz="26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通读全文，本句是对对话内容的总结，故选</a:t>
            </a:r>
            <a:r>
              <a:rPr lang="en-US" altLang="zh-CN" sz="26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6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2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01F6952A-45BC-0BC6-5D4E-E44D98E38CFF}"/>
              </a:ext>
            </a:extLst>
          </p:cNvPr>
          <p:cNvSpPr txBox="1">
            <a:spLocks/>
          </p:cNvSpPr>
          <p:nvPr/>
        </p:nvSpPr>
        <p:spPr bwMode="auto">
          <a:xfrm>
            <a:off x="6599262" y="1707908"/>
            <a:ext cx="5230295" cy="301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Animals are so fun to talk about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What about sheep?</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They’re friendly</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 love pandas</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They’re big and strong</a:t>
            </a:r>
            <a:r>
              <a:rPr lang="en-US" altLang="zh-CN" sz="26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a:extLst>
              <a:ext uri="{FF2B5EF4-FFF2-40B4-BE49-F238E27FC236}">
                <a16:creationId xmlns:a16="http://schemas.microsoft.com/office/drawing/2014/main" id="{C1E36FF5-58B8-A040-6929-9D59F64CAFC1}"/>
              </a:ext>
            </a:extLst>
          </p:cNvPr>
          <p:cNvSpPr/>
          <p:nvPr/>
        </p:nvSpPr>
        <p:spPr bwMode="auto">
          <a:xfrm>
            <a:off x="6599262" y="1888833"/>
            <a:ext cx="5230295" cy="2836311"/>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Tree>
    <p:extLst>
      <p:ext uri="{BB962C8B-B14F-4D97-AF65-F5344CB8AC3E}">
        <p14:creationId xmlns:p14="http://schemas.microsoft.com/office/powerpoint/2010/main" val="3713615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A886A321-4BDA-8FE8-2239-8ADDABE2D37A}"/>
              </a:ext>
            </a:extLst>
          </p:cNvPr>
          <p:cNvSpPr/>
          <p:nvPr/>
        </p:nvSpPr>
        <p:spPr bwMode="auto">
          <a:xfrm>
            <a:off x="360854" y="1383247"/>
            <a:ext cx="11468705" cy="3231785"/>
          </a:xfrm>
          <a:prstGeom prst="rect">
            <a:avLst/>
          </a:prstGeom>
          <a:solidFill>
            <a:srgbClr val="E8F6FD"/>
          </a:solidFill>
          <a:ln w="19050" algn="ctr">
            <a:solidFill>
              <a:schemeClr val="bg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p>
        </p:txBody>
      </p:sp>
      <p:sp>
        <p:nvSpPr>
          <p:cNvPr id="2" name="内容占位符 1">
            <a:extLst>
              <a:ext uri="{FF2B5EF4-FFF2-40B4-BE49-F238E27FC236}">
                <a16:creationId xmlns:a16="http://schemas.microsoft.com/office/drawing/2014/main" id="{35559E46-25F3-86D7-63C3-9FABFCEDDC37}"/>
              </a:ext>
            </a:extLst>
          </p:cNvPr>
          <p:cNvSpPr>
            <a:spLocks noGrp="1"/>
          </p:cNvSpPr>
          <p:nvPr>
            <p:ph idx="1"/>
          </p:nvPr>
        </p:nvSpPr>
        <p:spPr>
          <a:xfrm>
            <a:off x="360854" y="1941944"/>
            <a:ext cx="11485848" cy="2595839"/>
          </a:xfrm>
        </p:spPr>
        <p:txBody>
          <a:bodyPr/>
          <a:lstStyle/>
          <a:p>
            <a:pPr algn="ctr" hangingPunct="0"/>
            <a:r>
              <a:rPr lang="zh-CN" altLang="zh-CN" b="1">
                <a:latin typeface="Times New Roman" panose="02020603050405020304" pitchFamily="18" charset="0"/>
                <a:ea typeface="黑体" panose="02010609060101010101" pitchFamily="49" charset="-122"/>
                <a:cs typeface="Times New Roman" panose="02020603050405020304" pitchFamily="18" charset="0"/>
              </a:rPr>
              <a:t>情景对话题</a:t>
            </a:r>
            <a:r>
              <a:rPr lang="zh-CN" altLang="zh-CN" b="1">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r>
              <a:rPr lang="zh-CN" altLang="zh-CN" b="1">
                <a:latin typeface="Times New Roman" panose="02020603050405020304" pitchFamily="18" charset="0"/>
                <a:ea typeface="楷体" panose="02010609060101010101" pitchFamily="49" charset="-122"/>
                <a:cs typeface="Times New Roman" panose="02020603050405020304" pitchFamily="18" charset="0"/>
              </a:rPr>
              <a:t>首先通读对话</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了解主题与场景。关注人物身份及关系</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判断语言风格。根据上下文逻辑推理</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选择合适的句子或词汇填空。注意语法正确、表达地道</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最后检查答案是否连贯合理。</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a:extLst>
              <a:ext uri="{FF2B5EF4-FFF2-40B4-BE49-F238E27FC236}">
                <a16:creationId xmlns:a16="http://schemas.microsoft.com/office/drawing/2014/main" id="{40850181-5C63-F90D-C699-1BE2F3D6E73C}"/>
              </a:ext>
            </a:extLst>
          </p:cNvPr>
          <p:cNvPicPr>
            <a:picLocks noChangeAspect="1"/>
          </p:cNvPicPr>
          <p:nvPr/>
        </p:nvPicPr>
        <p:blipFill>
          <a:blip r:embed="rId2"/>
          <a:stretch>
            <a:fillRect/>
          </a:stretch>
        </p:blipFill>
        <p:spPr>
          <a:xfrm>
            <a:off x="244975" y="1340768"/>
            <a:ext cx="2592288" cy="777175"/>
          </a:xfrm>
          <a:prstGeom prst="rect">
            <a:avLst/>
          </a:prstGeom>
        </p:spPr>
      </p:pic>
    </p:spTree>
    <p:extLst>
      <p:ext uri="{BB962C8B-B14F-4D97-AF65-F5344CB8AC3E}">
        <p14:creationId xmlns:p14="http://schemas.microsoft.com/office/powerpoint/2010/main" val="6958461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7E6803-5DB5-2E51-87FF-60149A5A6D5D}"/>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276C2914-67A6-B63C-68E2-3931C3EBCCBC}"/>
              </a:ext>
            </a:extLst>
          </p:cNvPr>
          <p:cNvSpPr>
            <a:spLocks noGrp="1"/>
          </p:cNvSpPr>
          <p:nvPr>
            <p:ph idx="1"/>
          </p:nvPr>
        </p:nvSpPr>
        <p:spPr>
          <a:xfrm>
            <a:off x="360854" y="1998242"/>
            <a:ext cx="11485848" cy="2595839"/>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阅读短文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light of the moon, a little egg lay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 leaf</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Sunday morning, the warm sun came up. A tiny and very hungry caterpillar</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毛虫</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 out of the egg. He started to look for food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自主探究提优-通.eps" descr="id:2147491794;FounderCES">
            <a:extLst>
              <a:ext uri="{FF2B5EF4-FFF2-40B4-BE49-F238E27FC236}">
                <a16:creationId xmlns:a16="http://schemas.microsoft.com/office/drawing/2014/main" id="{72473D63-2B10-443A-A716-788E0462FFE4}"/>
              </a:ext>
            </a:extLst>
          </p:cNvPr>
          <p:cNvPicPr>
            <a:picLocks noChangeAspect="1"/>
          </p:cNvPicPr>
          <p:nvPr/>
        </p:nvPicPr>
        <p:blipFill>
          <a:blip r:embed="rId2"/>
          <a:stretch>
            <a:fillRect/>
          </a:stretch>
        </p:blipFill>
        <p:spPr>
          <a:xfrm>
            <a:off x="360854" y="1124744"/>
            <a:ext cx="9478768" cy="785568"/>
          </a:xfrm>
          <a:prstGeom prst="rect">
            <a:avLst/>
          </a:prstGeom>
        </p:spPr>
      </p:pic>
    </p:spTree>
    <p:extLst>
      <p:ext uri="{BB962C8B-B14F-4D97-AF65-F5344CB8AC3E}">
        <p14:creationId xmlns:p14="http://schemas.microsoft.com/office/powerpoint/2010/main" val="5255908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0D0BF9D-8035-871D-EEB4-50CD944DDD56}"/>
              </a:ext>
            </a:extLst>
          </p:cNvPr>
          <p:cNvSpPr>
            <a:spLocks noGrp="1"/>
          </p:cNvSpPr>
          <p:nvPr>
            <p:ph idx="1"/>
          </p:nvPr>
        </p:nvSpPr>
        <p:spPr>
          <a:xfrm>
            <a:off x="360854" y="735826"/>
            <a:ext cx="11485848" cy="5827493"/>
          </a:xfrm>
        </p:spPr>
        <p:txBody>
          <a:bodyPr/>
          <a:lstStyle/>
          <a:p>
            <a:pPr indent="718185"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Monday he ate through one apple. But he was still hungry. On Tuesday he ate through two pears. But he was still hungry. On Wednesday he ate through three plums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李子</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he was still hungry. On Thursday he ate through four strawberries. But he was still hungry. On Friday he ate through five oranges. But he was still hungry. On Saturday he ate through one piece of chocolate cake, ice cream, one pickle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泡菜</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slice of Swiss cheese, one slice of salami</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香肠</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lollipop</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棒棒糖</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piece of cherry pie, one sausage, one cupcake and one slice of watermelon. That night he had a stomachache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51316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E223490-BAE8-B20B-0881-565F37C25033}"/>
              </a:ext>
            </a:extLst>
          </p:cNvPr>
          <p:cNvSpPr>
            <a:spLocks noGrp="1"/>
          </p:cNvSpPr>
          <p:nvPr>
            <p:ph idx="1"/>
          </p:nvPr>
        </p:nvSpPr>
        <p:spPr>
          <a:xfrm>
            <a:off x="360854" y="1340700"/>
            <a:ext cx="11485848" cy="3888500"/>
          </a:xfrm>
        </p:spPr>
        <p:txBody>
          <a:bodyPr/>
          <a:lstStyle/>
          <a:p>
            <a:pPr indent="718185"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next day was Sunday again. The caterpillar ate through one nice green leaf, and after that he felt much better. Now he wasn’t hungry any more and he wasn’t a little caterpillar any more. He was a big, fat caterpillar. He built a small house called a cocoon</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茧</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 himself. He stayed inside for more than two weeks. Then he nibbled</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啃</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hole in the cocoon and came out of it. He became a beautiful butterfly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蝴蝶</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798343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56FC03B-44DD-92F8-781F-05C0363A73D6}"/>
              </a:ext>
            </a:extLst>
          </p:cNvPr>
          <p:cNvSpPr>
            <a:spLocks noGrp="1"/>
          </p:cNvSpPr>
          <p:nvPr>
            <p:ph idx="1"/>
          </p:nvPr>
        </p:nvSpPr>
        <p:spPr>
          <a:xfrm>
            <a:off x="360854" y="1139984"/>
            <a:ext cx="11485848" cy="2600199"/>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Sunday morning, the egg became a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caterpillar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tiny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hungry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tiny and hungry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BAA01F85-3105-7780-B1BE-31BFE1E9C0D8}"/>
              </a:ext>
            </a:extLst>
          </p:cNvPr>
          <p:cNvSpPr txBox="1"/>
          <p:nvPr/>
        </p:nvSpPr>
        <p:spPr>
          <a:xfrm>
            <a:off x="954590" y="1261640"/>
            <a:ext cx="53210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5" name="内容占位符 1">
            <a:extLst>
              <a:ext uri="{FF2B5EF4-FFF2-40B4-BE49-F238E27FC236}">
                <a16:creationId xmlns:a16="http://schemas.microsoft.com/office/drawing/2014/main" id="{B8686CD2-D0AF-D3DB-5EE6-220D46B3994C}"/>
              </a:ext>
            </a:extLst>
          </p:cNvPr>
          <p:cNvSpPr txBox="1">
            <a:spLocks/>
          </p:cNvSpPr>
          <p:nvPr/>
        </p:nvSpPr>
        <p:spPr bwMode="auto">
          <a:xfrm>
            <a:off x="586022" y="3690656"/>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tiny and very hungry caterpillar came out of the egg.</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可知，毛虫又小又饿，故选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6440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A0275D8-BBC3-931C-6C4E-03F8E5C8D5A6}"/>
              </a:ext>
            </a:extLst>
          </p:cNvPr>
          <p:cNvSpPr>
            <a:spLocks noGrp="1"/>
          </p:cNvSpPr>
          <p:nvPr>
            <p:ph idx="1"/>
          </p:nvPr>
        </p:nvSpPr>
        <p:spPr>
          <a:xfrm>
            <a:off x="360854" y="1139984"/>
            <a:ext cx="11485848" cy="2595839"/>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caterpillar ate through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Monday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pear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Tuesday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 plums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Friday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five oranges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a:extLst>
              <a:ext uri="{FF2B5EF4-FFF2-40B4-BE49-F238E27FC236}">
                <a16:creationId xmlns:a16="http://schemas.microsoft.com/office/drawing/2014/main" id="{5883B05E-E928-1723-CF9C-ED2EB9876A07}"/>
              </a:ext>
            </a:extLst>
          </p:cNvPr>
          <p:cNvSpPr txBox="1">
            <a:spLocks/>
          </p:cNvSpPr>
          <p:nvPr/>
        </p:nvSpPr>
        <p:spPr bwMode="auto">
          <a:xfrm>
            <a:off x="586022" y="3680192"/>
            <a:ext cx="11260680"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Friday he ate through five oranges.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可知，毛虫在星期五吃了五个橘子，故选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200A5D81-9A3A-FF38-C156-F487764A9030}"/>
              </a:ext>
            </a:extLst>
          </p:cNvPr>
          <p:cNvSpPr txBox="1"/>
          <p:nvPr/>
        </p:nvSpPr>
        <p:spPr>
          <a:xfrm>
            <a:off x="963382" y="1251176"/>
            <a:ext cx="523312" cy="523220"/>
          </a:xfrm>
          <a:prstGeom prst="rect">
            <a:avLst/>
          </a:prstGeom>
          <a:noFill/>
        </p:spPr>
        <p:txBody>
          <a:bodyPr wrap="square">
            <a:spAutoFit/>
          </a:bodyPr>
          <a:lstStyle/>
          <a:p>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a:p>
        </p:txBody>
      </p:sp>
    </p:spTree>
    <p:extLst>
      <p:ext uri="{BB962C8B-B14F-4D97-AF65-F5344CB8AC3E}">
        <p14:creationId xmlns:p14="http://schemas.microsoft.com/office/powerpoint/2010/main" val="104889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0CC52E5-4A36-4E3C-8399-9362B12D6312}"/>
              </a:ext>
            </a:extLst>
          </p:cNvPr>
          <p:cNvSpPr>
            <a:spLocks noGrp="1"/>
          </p:cNvSpPr>
          <p:nvPr>
            <p:ph idx="1"/>
          </p:nvPr>
        </p:nvSpPr>
        <p:spPr>
          <a:xfrm>
            <a:off x="360854" y="1139984"/>
            <a:ext cx="11485848" cy="2600199"/>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caterpillar stayed inside the cocoon for more than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three weeks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two months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two weeks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a:extLst>
              <a:ext uri="{FF2B5EF4-FFF2-40B4-BE49-F238E27FC236}">
                <a16:creationId xmlns:a16="http://schemas.microsoft.com/office/drawing/2014/main" id="{28B163EF-8322-ACEB-7764-5AE46F1DC9FA}"/>
              </a:ext>
            </a:extLst>
          </p:cNvPr>
          <p:cNvSpPr txBox="1">
            <a:spLocks/>
          </p:cNvSpPr>
          <p:nvPr/>
        </p:nvSpPr>
        <p:spPr bwMode="auto">
          <a:xfrm>
            <a:off x="586022" y="3674831"/>
            <a:ext cx="11243537"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stayed inside for more than two weeks.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可知，毛虫在茧里待了两个多星期，故选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96A2CAE9-B343-F895-39BD-975FD00B560F}"/>
              </a:ext>
            </a:extLst>
          </p:cNvPr>
          <p:cNvSpPr txBox="1"/>
          <p:nvPr/>
        </p:nvSpPr>
        <p:spPr>
          <a:xfrm>
            <a:off x="956262" y="1251176"/>
            <a:ext cx="602440" cy="523220"/>
          </a:xfrm>
          <a:prstGeom prst="rect">
            <a:avLst/>
          </a:prstGeom>
          <a:noFill/>
        </p:spPr>
        <p:txBody>
          <a:bodyPr wrap="square">
            <a:spAutoFit/>
          </a:bodyPr>
          <a:lstStyle/>
          <a:p>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a:p>
        </p:txBody>
      </p:sp>
    </p:spTree>
    <p:extLst>
      <p:ext uri="{BB962C8B-B14F-4D97-AF65-F5344CB8AC3E}">
        <p14:creationId xmlns:p14="http://schemas.microsoft.com/office/powerpoint/2010/main" val="1168302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729ADC3-9982-B1A1-E888-8365D3E07B22}"/>
              </a:ext>
            </a:extLst>
          </p:cNvPr>
          <p:cNvSpPr>
            <a:spLocks noGrp="1"/>
          </p:cNvSpPr>
          <p:nvPr>
            <p:ph idx="1"/>
          </p:nvPr>
        </p:nvSpPr>
        <p:spPr>
          <a:xfrm>
            <a:off x="360854" y="1139984"/>
            <a:ext cx="11485848" cy="2600199"/>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last, the caterpillar became a beautiful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egg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butterfly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cocoon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3041B06F-AF19-715E-4CA2-665DA6C38448}"/>
              </a:ext>
            </a:extLst>
          </p:cNvPr>
          <p:cNvSpPr txBox="1"/>
          <p:nvPr/>
        </p:nvSpPr>
        <p:spPr>
          <a:xfrm>
            <a:off x="360854" y="3653816"/>
            <a:ext cx="11485848" cy="1303177"/>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“He became a beautiful butterfly</a:t>
            </a:r>
            <a:r>
              <a:rPr lang="zh-CN" altLang="zh-CN" sz="2800" b="1">
                <a:solidFill>
                  <a:srgbClr val="FF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可知，毛虫后来变成了一只漂亮的蝴蝶，故选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922B448D-D761-5DAE-C889-13CFCC0EDC1D}"/>
              </a:ext>
            </a:extLst>
          </p:cNvPr>
          <p:cNvSpPr txBox="1"/>
          <p:nvPr/>
        </p:nvSpPr>
        <p:spPr>
          <a:xfrm>
            <a:off x="980966" y="1259968"/>
            <a:ext cx="505728"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altLang="en-US"/>
          </a:p>
        </p:txBody>
      </p:sp>
    </p:spTree>
    <p:extLst>
      <p:ext uri="{BB962C8B-B14F-4D97-AF65-F5344CB8AC3E}">
        <p14:creationId xmlns:p14="http://schemas.microsoft.com/office/powerpoint/2010/main" val="3487744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4002"/>
            <a:ext cx="11485848" cy="656846"/>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5课内基础提优-通.eps" descr="id:2147491752;FounderCES">
            <a:extLst>
              <a:ext uri="{FF2B5EF4-FFF2-40B4-BE49-F238E27FC236}">
                <a16:creationId xmlns:a16="http://schemas.microsoft.com/office/drawing/2014/main" id="{7334A859-1B04-BBC5-60F3-8CC9481D02E7}"/>
              </a:ext>
            </a:extLst>
          </p:cNvPr>
          <p:cNvPicPr>
            <a:picLocks noChangeAspect="1"/>
          </p:cNvPicPr>
          <p:nvPr/>
        </p:nvPicPr>
        <p:blipFill>
          <a:blip r:embed="rId2"/>
          <a:stretch>
            <a:fillRect/>
          </a:stretch>
        </p:blipFill>
        <p:spPr>
          <a:xfrm>
            <a:off x="360854" y="737273"/>
            <a:ext cx="9478768" cy="702276"/>
          </a:xfrm>
          <a:prstGeom prst="rect">
            <a:avLst/>
          </a:prstGeom>
        </p:spPr>
      </p:pic>
      <p:pic>
        <p:nvPicPr>
          <p:cNvPr id="5" name="fd57.jpg" descr="id:2147493925;FounderCES"/>
          <p:cNvPicPr/>
          <p:nvPr/>
        </p:nvPicPr>
        <p:blipFill>
          <a:blip r:embed="rId3"/>
          <a:stretch>
            <a:fillRect/>
          </a:stretch>
        </p:blipFill>
        <p:spPr>
          <a:xfrm>
            <a:off x="827715" y="5322497"/>
            <a:ext cx="10536569" cy="1258774"/>
          </a:xfrm>
          <a:prstGeom prst="rect">
            <a:avLst/>
          </a:prstGeom>
        </p:spPr>
      </p:pic>
      <p:sp>
        <p:nvSpPr>
          <p:cNvPr id="3" name="内容占位符 1">
            <a:extLst>
              <a:ext uri="{FF2B5EF4-FFF2-40B4-BE49-F238E27FC236}">
                <a16:creationId xmlns:a16="http://schemas.microsoft.com/office/drawing/2014/main" id="{F81046F1-2EEF-5001-2F36-DDC43636DDB7}"/>
              </a:ext>
            </a:extLst>
          </p:cNvPr>
          <p:cNvSpPr txBox="1">
            <a:spLocks/>
          </p:cNvSpPr>
          <p:nvPr/>
        </p:nvSpPr>
        <p:spPr bwMode="auto">
          <a:xfrm>
            <a:off x="360854" y="1999814"/>
            <a:ext cx="11485848" cy="324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1. Bears like to sleep in winter.</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2. Snakes love the sun.</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3. Sheep like grass.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4. Elephants like water.</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5. Dogs like playing with children.</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6DF1BFD9-B9ED-FE98-134D-078FA909D5A2}"/>
              </a:ext>
            </a:extLst>
          </p:cNvPr>
          <p:cNvSpPr txBox="1"/>
          <p:nvPr/>
        </p:nvSpPr>
        <p:spPr>
          <a:xfrm>
            <a:off x="1512982" y="6202788"/>
            <a:ext cx="455680" cy="523220"/>
          </a:xfrm>
          <a:prstGeom prst="rect">
            <a:avLst/>
          </a:prstGeom>
          <a:noFill/>
        </p:spPr>
        <p:txBody>
          <a:bodyPr wrap="square">
            <a:spAutoFit/>
          </a:bodyPr>
          <a:lstStyle/>
          <a:p>
            <a:r>
              <a:rPr lang="en-US" altLang="zh-CN" sz="2800" b="1" dirty="0">
                <a:solidFill>
                  <a:srgbClr val="FF0000"/>
                </a:solidFill>
                <a:effectLst/>
                <a:latin typeface="Times New Roman" panose="02020603050405020304" pitchFamily="18" charset="0"/>
                <a:ea typeface="宋体" panose="02010600030101010101" pitchFamily="2" charset="-122"/>
              </a:rPr>
              <a:t>5</a:t>
            </a:r>
            <a:endParaRPr lang="zh-CN" altLang="en-US"/>
          </a:p>
        </p:txBody>
      </p:sp>
      <p:sp>
        <p:nvSpPr>
          <p:cNvPr id="8" name="文本框 7">
            <a:extLst>
              <a:ext uri="{FF2B5EF4-FFF2-40B4-BE49-F238E27FC236}">
                <a16:creationId xmlns:a16="http://schemas.microsoft.com/office/drawing/2014/main" id="{61483A58-C7D5-B0EB-CE82-41BE9372448D}"/>
              </a:ext>
            </a:extLst>
          </p:cNvPr>
          <p:cNvSpPr txBox="1"/>
          <p:nvPr/>
        </p:nvSpPr>
        <p:spPr>
          <a:xfrm>
            <a:off x="3764662" y="6202788"/>
            <a:ext cx="455680" cy="523220"/>
          </a:xfrm>
          <a:prstGeom prst="rect">
            <a:avLst/>
          </a:prstGeom>
          <a:noFill/>
        </p:spPr>
        <p:txBody>
          <a:bodyPr wrap="square">
            <a:spAutoFit/>
          </a:bodyPr>
          <a:lstStyle/>
          <a:p>
            <a:r>
              <a:rPr lang="en-US" altLang="zh-CN" dirty="0"/>
              <a:t>3</a:t>
            </a:r>
            <a:endParaRPr lang="zh-CN" altLang="en-US"/>
          </a:p>
        </p:txBody>
      </p:sp>
      <p:sp>
        <p:nvSpPr>
          <p:cNvPr id="9" name="文本框 8">
            <a:extLst>
              <a:ext uri="{FF2B5EF4-FFF2-40B4-BE49-F238E27FC236}">
                <a16:creationId xmlns:a16="http://schemas.microsoft.com/office/drawing/2014/main" id="{BBC86174-3BBB-C030-EC9A-97ACA66EFB9C}"/>
              </a:ext>
            </a:extLst>
          </p:cNvPr>
          <p:cNvSpPr txBox="1"/>
          <p:nvPr/>
        </p:nvSpPr>
        <p:spPr>
          <a:xfrm>
            <a:off x="6139782" y="6193644"/>
            <a:ext cx="455680" cy="523220"/>
          </a:xfrm>
          <a:prstGeom prst="rect">
            <a:avLst/>
          </a:prstGeom>
          <a:noFill/>
        </p:spPr>
        <p:txBody>
          <a:bodyPr wrap="square">
            <a:spAutoFit/>
          </a:bodyPr>
          <a:lstStyle/>
          <a:p>
            <a:r>
              <a:rPr lang="en-US" altLang="zh-CN" dirty="0"/>
              <a:t>4</a:t>
            </a:r>
            <a:endParaRPr lang="zh-CN" altLang="en-US"/>
          </a:p>
        </p:txBody>
      </p:sp>
      <p:sp>
        <p:nvSpPr>
          <p:cNvPr id="10" name="文本框 9">
            <a:extLst>
              <a:ext uri="{FF2B5EF4-FFF2-40B4-BE49-F238E27FC236}">
                <a16:creationId xmlns:a16="http://schemas.microsoft.com/office/drawing/2014/main" id="{297E39E8-4FDC-DF45-F9A6-63C4419D49ED}"/>
              </a:ext>
            </a:extLst>
          </p:cNvPr>
          <p:cNvSpPr txBox="1"/>
          <p:nvPr/>
        </p:nvSpPr>
        <p:spPr>
          <a:xfrm>
            <a:off x="8339236" y="6193644"/>
            <a:ext cx="455680" cy="523220"/>
          </a:xfrm>
          <a:prstGeom prst="rect">
            <a:avLst/>
          </a:prstGeom>
          <a:noFill/>
        </p:spPr>
        <p:txBody>
          <a:bodyPr wrap="square">
            <a:spAutoFit/>
          </a:bodyPr>
          <a:lstStyle/>
          <a:p>
            <a:r>
              <a:rPr lang="en-US" altLang="zh-CN" dirty="0"/>
              <a:t>1</a:t>
            </a:r>
            <a:endParaRPr lang="zh-CN" altLang="en-US"/>
          </a:p>
        </p:txBody>
      </p:sp>
      <p:sp>
        <p:nvSpPr>
          <p:cNvPr id="11" name="文本框 10">
            <a:extLst>
              <a:ext uri="{FF2B5EF4-FFF2-40B4-BE49-F238E27FC236}">
                <a16:creationId xmlns:a16="http://schemas.microsoft.com/office/drawing/2014/main" id="{43CEA5E8-A091-43A9-B60D-8B5518EC3F99}"/>
              </a:ext>
            </a:extLst>
          </p:cNvPr>
          <p:cNvSpPr txBox="1"/>
          <p:nvPr/>
        </p:nvSpPr>
        <p:spPr>
          <a:xfrm>
            <a:off x="10394727" y="6184870"/>
            <a:ext cx="455680" cy="523220"/>
          </a:xfrm>
          <a:prstGeom prst="rect">
            <a:avLst/>
          </a:prstGeom>
          <a:noFill/>
        </p:spPr>
        <p:txBody>
          <a:bodyPr wrap="square">
            <a:spAutoFit/>
          </a:bodyPr>
          <a:lstStyle/>
          <a:p>
            <a:r>
              <a:rPr lang="en-US" altLang="zh-CN" dirty="0"/>
              <a:t>2</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48D6F0D-F152-03F2-4CA8-6064F376F35C}"/>
              </a:ext>
            </a:extLst>
          </p:cNvPr>
          <p:cNvSpPr>
            <a:spLocks noGrp="1"/>
          </p:cNvSpPr>
          <p:nvPr>
            <p:ph idx="1"/>
          </p:nvPr>
        </p:nvSpPr>
        <p:spPr>
          <a:xfrm>
            <a:off x="360854" y="1139984"/>
            <a:ext cx="11485848" cy="4616648"/>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以</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为题写一篇英语小短文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介绍一下你最喜爱的动物。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favourite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____________________________________________________________________________________________________________________________________________________________________________________________________________________________________________________________</a:t>
            </a:r>
          </a:p>
        </p:txBody>
      </p:sp>
      <p:sp>
        <p:nvSpPr>
          <p:cNvPr id="3" name="内容占位符 1">
            <a:extLst>
              <a:ext uri="{FF2B5EF4-FFF2-40B4-BE49-F238E27FC236}">
                <a16:creationId xmlns:a16="http://schemas.microsoft.com/office/drawing/2014/main" id="{ADF1A019-AF60-04A9-6CE9-FB78977135C1}"/>
              </a:ext>
            </a:extLst>
          </p:cNvPr>
          <p:cNvSpPr txBox="1">
            <a:spLocks/>
          </p:cNvSpPr>
          <p:nvPr/>
        </p:nvSpPr>
        <p:spPr bwMode="auto">
          <a:xfrm>
            <a:off x="404814" y="3023328"/>
            <a:ext cx="11307016"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3740" eaLnBrk="1" hangingPunct="0"/>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I’ve got a pet dog.It’s my favourite animal.It’s not very big.It’s fat.It has got short legs and a fat body.It likes eating meat.It likes playing with me.It also likes playing with the ball.It often plays with its ball when I’m not at home.Look</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 red ball is its.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1068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9138A4C0-11DE-208F-54DE-17BF1E5C8605}"/>
              </a:ext>
            </a:extLst>
          </p:cNvPr>
          <p:cNvSpPr/>
          <p:nvPr/>
        </p:nvSpPr>
        <p:spPr bwMode="auto">
          <a:xfrm>
            <a:off x="360854" y="1133319"/>
            <a:ext cx="11485848" cy="4527929"/>
          </a:xfrm>
          <a:prstGeom prst="rect">
            <a:avLst/>
          </a:prstGeom>
          <a:solidFill>
            <a:srgbClr val="E8F6FD"/>
          </a:solidFill>
          <a:ln w="19050" algn="ctr">
            <a:solidFill>
              <a:schemeClr val="bg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p>
        </p:txBody>
      </p:sp>
      <p:pic>
        <p:nvPicPr>
          <p:cNvPr id="4" name="图片 3">
            <a:extLst>
              <a:ext uri="{FF2B5EF4-FFF2-40B4-BE49-F238E27FC236}">
                <a16:creationId xmlns:a16="http://schemas.microsoft.com/office/drawing/2014/main" id="{0BE6304B-222C-07F8-8613-4C4663D88EE9}"/>
              </a:ext>
            </a:extLst>
          </p:cNvPr>
          <p:cNvPicPr>
            <a:picLocks noChangeAspect="1"/>
          </p:cNvPicPr>
          <p:nvPr/>
        </p:nvPicPr>
        <p:blipFill>
          <a:blip r:embed="rId2"/>
          <a:stretch>
            <a:fillRect/>
          </a:stretch>
        </p:blipFill>
        <p:spPr>
          <a:xfrm>
            <a:off x="353237" y="1127045"/>
            <a:ext cx="2160240" cy="651978"/>
          </a:xfrm>
          <a:prstGeom prst="rect">
            <a:avLst/>
          </a:prstGeom>
        </p:spPr>
      </p:pic>
      <p:sp>
        <p:nvSpPr>
          <p:cNvPr id="13" name="内容占位符 12">
            <a:extLst>
              <a:ext uri="{FF2B5EF4-FFF2-40B4-BE49-F238E27FC236}">
                <a16:creationId xmlns:a16="http://schemas.microsoft.com/office/drawing/2014/main" id="{3695DDEE-3DBF-6401-4385-F881E662E169}"/>
              </a:ext>
            </a:extLst>
          </p:cNvPr>
          <p:cNvSpPr>
            <a:spLocks noGrp="1"/>
          </p:cNvSpPr>
          <p:nvPr>
            <p:ph idx="1"/>
          </p:nvPr>
        </p:nvSpPr>
        <p:spPr>
          <a:xfrm>
            <a:off x="355692" y="1785297"/>
            <a:ext cx="11485848" cy="3888500"/>
          </a:xfrm>
        </p:spPr>
        <p:txBody>
          <a:bodyPr/>
          <a:lstStyle/>
          <a:p>
            <a:pPr algn="ctr" hangingPunct="0"/>
            <a:r>
              <a:rPr lang="zh-CN" altLang="zh-CN" b="1">
                <a:latin typeface="Times New Roman" panose="02020603050405020304" pitchFamily="18" charset="0"/>
                <a:ea typeface="黑体" panose="02010609060101010101" pitchFamily="49" charset="-122"/>
                <a:cs typeface="Times New Roman" panose="02020603050405020304" pitchFamily="18" charset="0"/>
              </a:rPr>
              <a:t>描写动物</a:t>
            </a:r>
            <a:r>
              <a:rPr lang="zh-CN" altLang="zh-CN" b="1">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latin typeface="Times New Roman" panose="02020603050405020304" pitchFamily="18" charset="0"/>
                <a:ea typeface="宋体" panose="02010600030101010101" pitchFamily="2" charset="-122"/>
                <a:cs typeface="Times New Roman" panose="02020603050405020304" pitchFamily="18" charset="0"/>
              </a:rPr>
              <a:t>1. </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写作思路</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①</a:t>
            </a:r>
            <a:r>
              <a:rPr lang="zh-CN" altLang="zh-CN" b="1">
                <a:latin typeface="Times New Roman" panose="02020603050405020304" pitchFamily="18" charset="0"/>
                <a:ea typeface="楷体" panose="02010609060101010101" pitchFamily="49" charset="-122"/>
                <a:cs typeface="Times New Roman" panose="02020603050405020304" pitchFamily="18" charset="0"/>
              </a:rPr>
              <a:t>动物选择</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选择特点鲜明、易描述的动物</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如熊猫、狗、海豚等</a:t>
            </a:r>
            <a:r>
              <a:rPr lang="zh-CN" altLang="zh-CN" b="1">
                <a:latin typeface="Times New Roman" panose="02020603050405020304" pitchFamily="18" charset="0"/>
                <a:ea typeface="宋体" panose="02010600030101010101" pitchFamily="2" charset="-122"/>
                <a:cs typeface="宋体" panose="02010600030101010101" pitchFamily="2" charset="-122"/>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②</a:t>
            </a:r>
            <a:r>
              <a:rPr lang="zh-CN" altLang="zh-CN" b="1">
                <a:latin typeface="Times New Roman" panose="02020603050405020304" pitchFamily="18" charset="0"/>
                <a:ea typeface="楷体" panose="02010609060101010101" pitchFamily="49" charset="-122"/>
                <a:cs typeface="Times New Roman" panose="02020603050405020304" pitchFamily="18" charset="0"/>
              </a:rPr>
              <a:t>核心要素</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外貌特征、习性能力、喜爱原因</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③</a:t>
            </a:r>
            <a:r>
              <a:rPr lang="zh-CN" altLang="zh-CN" b="1">
                <a:latin typeface="Times New Roman" panose="02020603050405020304" pitchFamily="18" charset="0"/>
                <a:ea typeface="楷体" panose="02010609060101010101" pitchFamily="49" charset="-122"/>
                <a:cs typeface="Times New Roman" panose="02020603050405020304" pitchFamily="18" charset="0"/>
              </a:rPr>
              <a:t>情感联结</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加入个人故事或观察体验。</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r>
              <a:rPr lang="en-US" altLang="zh-CN" b="1">
                <a:latin typeface="Times New Roman" panose="02020603050405020304" pitchFamily="18" charset="0"/>
                <a:ea typeface="宋体" panose="02010600030101010101" pitchFamily="2" charset="-122"/>
                <a:cs typeface="Times New Roman" panose="02020603050405020304" pitchFamily="18" charset="0"/>
              </a:rPr>
              <a:t>2. </a:t>
            </a:r>
            <a:r>
              <a:rPr lang="en-US" altLang="zh-CN" b="1">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结构框架</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①</a:t>
            </a:r>
            <a:r>
              <a:rPr lang="zh-CN" altLang="zh-CN" b="1">
                <a:latin typeface="Times New Roman" panose="02020603050405020304" pitchFamily="18" charset="0"/>
                <a:ea typeface="楷体" panose="02010609060101010101" pitchFamily="49" charset="-122"/>
                <a:cs typeface="Times New Roman" panose="02020603050405020304" pitchFamily="18" charset="0"/>
              </a:rPr>
              <a:t>开头</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直接点名动物</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情感评价</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②</a:t>
            </a:r>
            <a:r>
              <a:rPr lang="zh-CN" altLang="zh-CN" b="1">
                <a:latin typeface="Times New Roman" panose="02020603050405020304" pitchFamily="18" charset="0"/>
                <a:ea typeface="楷体" panose="02010609060101010101" pitchFamily="49" charset="-122"/>
                <a:cs typeface="Times New Roman" panose="02020603050405020304" pitchFamily="18" charset="0"/>
              </a:rPr>
              <a:t>主体</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外貌描写</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习性</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能力</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喜爱原因</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宋体" panose="02010600030101010101" pitchFamily="2" charset="-122"/>
              </a:rPr>
              <a:t>③</a:t>
            </a:r>
            <a:r>
              <a:rPr lang="zh-CN" altLang="zh-CN" b="1">
                <a:latin typeface="Times New Roman" panose="02020603050405020304" pitchFamily="18" charset="0"/>
                <a:ea typeface="楷体" panose="02010609060101010101" pitchFamily="49" charset="-122"/>
                <a:cs typeface="Times New Roman" panose="02020603050405020304" pitchFamily="18" charset="0"/>
              </a:rPr>
              <a:t>结尾</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总结升华。</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250001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1139984"/>
            <a:ext cx="11485848" cy="3242170"/>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根据所给描述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选择动物名称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pandas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elephants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bears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monkeys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rabbits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black and white. They love bamboo</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big. They sleep in winter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3">
            <a:extLst>
              <a:ext uri="{FF2B5EF4-FFF2-40B4-BE49-F238E27FC236}">
                <a16:creationId xmlns:a16="http://schemas.microsoft.com/office/drawing/2014/main" id="{3E2C2624-BBB5-BA47-52A7-4ABDEB1EF63C}"/>
              </a:ext>
            </a:extLst>
          </p:cNvPr>
          <p:cNvSpPr txBox="1">
            <a:spLocks/>
          </p:cNvSpPr>
          <p:nvPr/>
        </p:nvSpPr>
        <p:spPr bwMode="auto">
          <a:xfrm>
            <a:off x="586022" y="3086474"/>
            <a:ext cx="11260680"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它们是黑白相间的。它们喜爱竹子</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pandas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a:extLst>
              <a:ext uri="{FF2B5EF4-FFF2-40B4-BE49-F238E27FC236}">
                <a16:creationId xmlns:a16="http://schemas.microsoft.com/office/drawing/2014/main" id="{D94EACDC-A52E-4FA3-358F-8749A1465B6D}"/>
              </a:ext>
            </a:extLst>
          </p:cNvPr>
          <p:cNvSpPr/>
          <p:nvPr/>
        </p:nvSpPr>
        <p:spPr bwMode="auto">
          <a:xfrm>
            <a:off x="1558702" y="1988840"/>
            <a:ext cx="9073008" cy="458800"/>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
        <p:nvSpPr>
          <p:cNvPr id="3" name="内容占位符 4">
            <a:extLst>
              <a:ext uri="{FF2B5EF4-FFF2-40B4-BE49-F238E27FC236}">
                <a16:creationId xmlns:a16="http://schemas.microsoft.com/office/drawing/2014/main" id="{897EDBDB-6133-4AD6-143F-00B4DD9BB0F9}"/>
              </a:ext>
            </a:extLst>
          </p:cNvPr>
          <p:cNvSpPr txBox="1">
            <a:spLocks/>
          </p:cNvSpPr>
          <p:nvPr/>
        </p:nvSpPr>
        <p:spPr bwMode="auto">
          <a:xfrm>
            <a:off x="586022" y="4329672"/>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它们很大。它们冬眠</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4920DC31-FDEA-6838-D907-F38B571353E0}"/>
              </a:ext>
            </a:extLst>
          </p:cNvPr>
          <p:cNvSpPr txBox="1"/>
          <p:nvPr/>
        </p:nvSpPr>
        <p:spPr>
          <a:xfrm>
            <a:off x="964350" y="3826492"/>
            <a:ext cx="594352" cy="523220"/>
          </a:xfrm>
          <a:prstGeom prst="rect">
            <a:avLst/>
          </a:prstGeom>
          <a:noFill/>
        </p:spPr>
        <p:txBody>
          <a:bodyPr wrap="square">
            <a:spAutoFit/>
          </a:bodyPr>
          <a:lstStyle/>
          <a:p>
            <a:r>
              <a:rPr lang="en-US" altLang="zh-CN" sz="2800" b="1" dirty="0">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9" name="文本框 8">
            <a:extLst>
              <a:ext uri="{FF2B5EF4-FFF2-40B4-BE49-F238E27FC236}">
                <a16:creationId xmlns:a16="http://schemas.microsoft.com/office/drawing/2014/main" id="{1956CBD3-A6B3-FA16-D9FB-D248B9D07B30}"/>
              </a:ext>
            </a:extLst>
          </p:cNvPr>
          <p:cNvSpPr txBox="1"/>
          <p:nvPr/>
        </p:nvSpPr>
        <p:spPr>
          <a:xfrm>
            <a:off x="968540" y="2545842"/>
            <a:ext cx="518154" cy="523220"/>
          </a:xfrm>
          <a:prstGeom prst="rect">
            <a:avLst/>
          </a:prstGeom>
          <a:noFill/>
        </p:spPr>
        <p:txBody>
          <a:bodyPr wrap="square">
            <a:spAutoFit/>
          </a:bodyPr>
          <a:lstStyle/>
          <a:p>
            <a:r>
              <a:rPr lang="en-US" altLang="zh-CN" sz="2800" b="1" dirty="0">
                <a:solidFill>
                  <a:srgbClr val="FF0000"/>
                </a:solidFill>
                <a:effectLst/>
                <a:latin typeface="Times New Roman" panose="02020603050405020304" pitchFamily="18" charset="0"/>
                <a:ea typeface="宋体" panose="02010600030101010101" pitchFamily="2" charset="-122"/>
              </a:rPr>
              <a:t>A</a:t>
            </a:r>
            <a:endParaRPr lang="zh-CN" altLang="en-US"/>
          </a:p>
        </p:txBody>
      </p:sp>
    </p:spTree>
    <p:extLst>
      <p:ext uri="{BB962C8B-B14F-4D97-AF65-F5344CB8AC3E}">
        <p14:creationId xmlns:p14="http://schemas.microsoft.com/office/powerpoint/2010/main" val="1742500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70AB2-AE46-6401-B7D0-8435E4A1BCE2}"/>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A801CA47-3E72-78A3-1E20-D428FD0DCC0C}"/>
              </a:ext>
            </a:extLst>
          </p:cNvPr>
          <p:cNvSpPr>
            <a:spLocks noGrp="1"/>
          </p:cNvSpPr>
          <p:nvPr>
            <p:ph idx="1"/>
          </p:nvPr>
        </p:nvSpPr>
        <p:spPr>
          <a:xfrm>
            <a:off x="360854" y="863088"/>
            <a:ext cx="11485848" cy="3888500"/>
          </a:xfrm>
        </p:spPr>
        <p:txBody>
          <a:bodyPr/>
          <a:lstStyle/>
          <a:p>
            <a:pPr algn="ctr"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pandas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elephants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bears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monkeys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rabbits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big. They have long noses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can jump. They like carrots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thin. They like to eat bananas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5">
            <a:extLst>
              <a:ext uri="{FF2B5EF4-FFF2-40B4-BE49-F238E27FC236}">
                <a16:creationId xmlns:a16="http://schemas.microsoft.com/office/drawing/2014/main" id="{A13419C3-7B4C-03F6-6A69-755E76402045}"/>
              </a:ext>
            </a:extLst>
          </p:cNvPr>
          <p:cNvSpPr txBox="1">
            <a:spLocks/>
          </p:cNvSpPr>
          <p:nvPr/>
        </p:nvSpPr>
        <p:spPr bwMode="auto">
          <a:xfrm>
            <a:off x="586022" y="2159514"/>
            <a:ext cx="11260680"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它们很大。它们有长鼻子</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elephants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6">
            <a:extLst>
              <a:ext uri="{FF2B5EF4-FFF2-40B4-BE49-F238E27FC236}">
                <a16:creationId xmlns:a16="http://schemas.microsoft.com/office/drawing/2014/main" id="{2E149F18-C181-3C31-912D-C7BEAC59F23D}"/>
              </a:ext>
            </a:extLst>
          </p:cNvPr>
          <p:cNvSpPr txBox="1">
            <a:spLocks/>
          </p:cNvSpPr>
          <p:nvPr/>
        </p:nvSpPr>
        <p:spPr bwMode="auto">
          <a:xfrm>
            <a:off x="586022" y="3429370"/>
            <a:ext cx="11243537"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它们会跳。它们喜欢胡萝卜</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rabbits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7">
            <a:extLst>
              <a:ext uri="{FF2B5EF4-FFF2-40B4-BE49-F238E27FC236}">
                <a16:creationId xmlns:a16="http://schemas.microsoft.com/office/drawing/2014/main" id="{EE8804D4-7FE2-8157-CA80-68A6A464B2F2}"/>
              </a:ext>
            </a:extLst>
          </p:cNvPr>
          <p:cNvSpPr txBox="1">
            <a:spLocks/>
          </p:cNvSpPr>
          <p:nvPr/>
        </p:nvSpPr>
        <p:spPr bwMode="auto">
          <a:xfrm>
            <a:off x="586022" y="4716370"/>
            <a:ext cx="11260680"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它们很瘦。它们喜欢吃香蕉</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monkeys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06C6151B-8120-A738-CEB3-945DB81F2BBB}"/>
              </a:ext>
            </a:extLst>
          </p:cNvPr>
          <p:cNvSpPr txBox="1"/>
          <p:nvPr/>
        </p:nvSpPr>
        <p:spPr>
          <a:xfrm>
            <a:off x="982638" y="1608862"/>
            <a:ext cx="6094476" cy="523220"/>
          </a:xfrm>
          <a:prstGeom prst="rect">
            <a:avLst/>
          </a:prstGeom>
          <a:noFill/>
        </p:spPr>
        <p:txBody>
          <a:bodyPr wrap="square">
            <a:spAutoFit/>
          </a:bodyPr>
          <a:lstStyle/>
          <a:p>
            <a:r>
              <a:rPr lang="en-US" altLang="zh-CN" sz="2800" b="1" dirty="0">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9" name="文本框 8">
            <a:extLst>
              <a:ext uri="{FF2B5EF4-FFF2-40B4-BE49-F238E27FC236}">
                <a16:creationId xmlns:a16="http://schemas.microsoft.com/office/drawing/2014/main" id="{284A0289-DAEC-000E-1E43-A63B4C9EF227}"/>
              </a:ext>
            </a:extLst>
          </p:cNvPr>
          <p:cNvSpPr txBox="1"/>
          <p:nvPr/>
        </p:nvSpPr>
        <p:spPr>
          <a:xfrm>
            <a:off x="982638" y="2906150"/>
            <a:ext cx="6094476" cy="523220"/>
          </a:xfrm>
          <a:prstGeom prst="rect">
            <a:avLst/>
          </a:prstGeom>
          <a:noFill/>
        </p:spPr>
        <p:txBody>
          <a:bodyPr wrap="square">
            <a:spAutoFit/>
          </a:bodyPr>
          <a:lstStyle/>
          <a:p>
            <a:r>
              <a:rPr lang="en-US" altLang="zh-CN" sz="2800" b="1" dirty="0">
                <a:solidFill>
                  <a:srgbClr val="FF0000"/>
                </a:solidFill>
                <a:effectLst/>
                <a:latin typeface="Times New Roman" panose="02020603050405020304" pitchFamily="18" charset="0"/>
                <a:ea typeface="宋体" panose="02010600030101010101" pitchFamily="2" charset="-122"/>
              </a:rPr>
              <a:t>E</a:t>
            </a:r>
            <a:endParaRPr lang="zh-CN" altLang="en-US"/>
          </a:p>
        </p:txBody>
      </p:sp>
      <p:sp>
        <p:nvSpPr>
          <p:cNvPr id="11" name="文本框 10">
            <a:extLst>
              <a:ext uri="{FF2B5EF4-FFF2-40B4-BE49-F238E27FC236}">
                <a16:creationId xmlns:a16="http://schemas.microsoft.com/office/drawing/2014/main" id="{06B26BD7-722E-CD23-F8A4-7C5BE1D39B1A}"/>
              </a:ext>
            </a:extLst>
          </p:cNvPr>
          <p:cNvSpPr txBox="1"/>
          <p:nvPr/>
        </p:nvSpPr>
        <p:spPr>
          <a:xfrm>
            <a:off x="982638" y="4194045"/>
            <a:ext cx="6094476" cy="523220"/>
          </a:xfrm>
          <a:prstGeom prst="rect">
            <a:avLst/>
          </a:prstGeom>
          <a:noFill/>
        </p:spPr>
        <p:txBody>
          <a:bodyPr wrap="square">
            <a:spAutoFit/>
          </a:bodyPr>
          <a:lstStyle/>
          <a:p>
            <a:r>
              <a:rPr lang="en-US" altLang="zh-CN" sz="2800" b="1" dirty="0">
                <a:solidFill>
                  <a:srgbClr val="FF0000"/>
                </a:solidFill>
                <a:effectLst/>
                <a:latin typeface="Times New Roman" panose="02020603050405020304" pitchFamily="18" charset="0"/>
                <a:ea typeface="宋体" panose="02010600030101010101" pitchFamily="2" charset="-122"/>
              </a:rPr>
              <a:t>D</a:t>
            </a:r>
            <a:endParaRPr lang="zh-CN" altLang="en-US"/>
          </a:p>
        </p:txBody>
      </p:sp>
      <p:sp>
        <p:nvSpPr>
          <p:cNvPr id="3" name="矩形 2">
            <a:extLst>
              <a:ext uri="{FF2B5EF4-FFF2-40B4-BE49-F238E27FC236}">
                <a16:creationId xmlns:a16="http://schemas.microsoft.com/office/drawing/2014/main" id="{C377B47C-41F5-CD48-B20F-1BB97AFC913E}"/>
              </a:ext>
            </a:extLst>
          </p:cNvPr>
          <p:cNvSpPr/>
          <p:nvPr/>
        </p:nvSpPr>
        <p:spPr bwMode="auto">
          <a:xfrm>
            <a:off x="1558702" y="1070320"/>
            <a:ext cx="9073008" cy="458800"/>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Tree>
    <p:extLst>
      <p:ext uri="{BB962C8B-B14F-4D97-AF65-F5344CB8AC3E}">
        <p14:creationId xmlns:p14="http://schemas.microsoft.com/office/powerpoint/2010/main" val="2189825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p:bldP spid="4" grpId="0"/>
      <p:bldP spid="9"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E5B04563-722B-62B0-697C-5387C79017FC}"/>
              </a:ext>
            </a:extLst>
          </p:cNvPr>
          <p:cNvSpPr>
            <a:spLocks noGrp="1"/>
          </p:cNvSpPr>
          <p:nvPr>
            <p:ph idx="1"/>
          </p:nvPr>
        </p:nvSpPr>
        <p:spPr>
          <a:xfrm>
            <a:off x="360854" y="1698482"/>
            <a:ext cx="11485848" cy="2031325"/>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单项选择。</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baby sleeps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sixteen hours a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305300" algn="l"/>
                <a:tab pos="63658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B. for	C. to</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C4D2DCD7-021D-F481-20E0-845191D1FF91}"/>
              </a:ext>
            </a:extLst>
          </p:cNvPr>
          <p:cNvSpPr txBox="1"/>
          <p:nvPr/>
        </p:nvSpPr>
        <p:spPr>
          <a:xfrm>
            <a:off x="1045502" y="2450382"/>
            <a:ext cx="513200" cy="523220"/>
          </a:xfrm>
          <a:prstGeom prst="rect">
            <a:avLst/>
          </a:prstGeom>
          <a:noFill/>
        </p:spPr>
        <p:txBody>
          <a:bodyPr wrap="square">
            <a:spAutoFit/>
          </a:bodyPr>
          <a:lstStyle/>
          <a:p>
            <a:r>
              <a:rPr lang="en-US" altLang="zh-CN" sz="2800" b="1" dirty="0">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11" name="内容占位符 10">
            <a:extLst>
              <a:ext uri="{FF2B5EF4-FFF2-40B4-BE49-F238E27FC236}">
                <a16:creationId xmlns:a16="http://schemas.microsoft.com/office/drawing/2014/main" id="{F17BF8E9-E854-CD27-8210-0D059C1B92B8}"/>
              </a:ext>
            </a:extLst>
          </p:cNvPr>
          <p:cNvSpPr txBox="1">
            <a:spLocks/>
          </p:cNvSpPr>
          <p:nvPr/>
        </p:nvSpPr>
        <p:spPr bwMode="auto">
          <a:xfrm>
            <a:off x="586022" y="3555450"/>
            <a:ext cx="11260680"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＋时间段</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表示一段时间，故填</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a:extLst>
              <a:ext uri="{FF2B5EF4-FFF2-40B4-BE49-F238E27FC236}">
                <a16:creationId xmlns:a16="http://schemas.microsoft.com/office/drawing/2014/main" id="{B8965D59-A68B-0430-30C0-E9E977D40F8F}"/>
              </a:ext>
            </a:extLst>
          </p:cNvPr>
          <p:cNvSpPr txBox="1">
            <a:spLocks/>
          </p:cNvSpPr>
          <p:nvPr/>
        </p:nvSpPr>
        <p:spPr bwMode="auto">
          <a:xfrm>
            <a:off x="360854" y="4150770"/>
            <a:ext cx="11485848" cy="130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love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0688" algn="l"/>
                <a:tab pos="636587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climbing	B. climb	C. climbed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11">
            <a:extLst>
              <a:ext uri="{FF2B5EF4-FFF2-40B4-BE49-F238E27FC236}">
                <a16:creationId xmlns:a16="http://schemas.microsoft.com/office/drawing/2014/main" id="{5F1FFCA4-DCBF-CA5A-71F2-DE06D72DF2E7}"/>
              </a:ext>
            </a:extLst>
          </p:cNvPr>
          <p:cNvSpPr txBox="1">
            <a:spLocks/>
          </p:cNvSpPr>
          <p:nvPr/>
        </p:nvSpPr>
        <p:spPr bwMode="auto">
          <a:xfrm>
            <a:off x="586022" y="5364442"/>
            <a:ext cx="11243537"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喜爱做某事</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love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后跟动词的－</a:t>
            </a:r>
            <a:r>
              <a:rPr lang="en-US" altLang="zh-CN" b="1" dirty="0" err="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形式，故填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270BF90A-38BE-A253-035F-8DE66CFD758D}"/>
              </a:ext>
            </a:extLst>
          </p:cNvPr>
          <p:cNvSpPr txBox="1"/>
          <p:nvPr/>
        </p:nvSpPr>
        <p:spPr>
          <a:xfrm>
            <a:off x="1027918" y="4267344"/>
            <a:ext cx="530784"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A</a:t>
            </a:r>
            <a:endParaRPr lang="zh-CN" altLang="en-US"/>
          </a:p>
        </p:txBody>
      </p:sp>
      <p:pic>
        <p:nvPicPr>
          <p:cNvPr id="8" name="25课外拓展提优-通.eps" descr="id:2147491759;FounderCES">
            <a:extLst>
              <a:ext uri="{FF2B5EF4-FFF2-40B4-BE49-F238E27FC236}">
                <a16:creationId xmlns:a16="http://schemas.microsoft.com/office/drawing/2014/main" id="{25F9F7F7-C32D-1C24-8785-13298D36F4C3}"/>
              </a:ext>
            </a:extLst>
          </p:cNvPr>
          <p:cNvPicPr>
            <a:picLocks noChangeAspect="1"/>
          </p:cNvPicPr>
          <p:nvPr/>
        </p:nvPicPr>
        <p:blipFill>
          <a:blip r:embed="rId2"/>
          <a:stretch>
            <a:fillRect/>
          </a:stretch>
        </p:blipFill>
        <p:spPr>
          <a:xfrm>
            <a:off x="360853" y="908720"/>
            <a:ext cx="7222905" cy="767588"/>
          </a:xfrm>
          <a:prstGeom prst="rect">
            <a:avLst/>
          </a:prstGeom>
        </p:spPr>
      </p:pic>
    </p:spTree>
    <p:extLst>
      <p:ext uri="{BB962C8B-B14F-4D97-AF65-F5344CB8AC3E}">
        <p14:creationId xmlns:p14="http://schemas.microsoft.com/office/powerpoint/2010/main" val="1563264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5E002-45C4-D320-FFBB-0C57A1C0A62C}"/>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9FFF7C6-0D4D-F0B2-6CFB-A9AFD3461C3B}"/>
              </a:ext>
            </a:extLst>
          </p:cNvPr>
          <p:cNvSpPr>
            <a:spLocks noGrp="1"/>
          </p:cNvSpPr>
          <p:nvPr>
            <p:ph idx="1"/>
          </p:nvPr>
        </p:nvSpPr>
        <p:spPr>
          <a:xfrm>
            <a:off x="360854" y="773496"/>
            <a:ext cx="11485848" cy="3246530"/>
          </a:xfrm>
        </p:spPr>
        <p:txBody>
          <a:bodyPr/>
          <a:lstStyle/>
          <a:p>
            <a:pPr hangingPunct="0">
              <a:spcAft>
                <a:spcPts val="0"/>
              </a:spcAft>
              <a:tabLst>
                <a:tab pos="4230688" algn="l"/>
                <a:tab pos="510857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snake can use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 to dance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0688" algn="l"/>
                <a:tab pos="51085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B. its 	             C. it is</a:t>
            </a:r>
          </a:p>
          <a:p>
            <a:pPr hangingPunct="0">
              <a:spcAft>
                <a:spcPts val="0"/>
              </a:spcAft>
              <a:tabLst>
                <a:tab pos="4230688" algn="l"/>
                <a:tab pos="5108575"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230688" algn="l"/>
                <a:tab pos="510857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is the snake coming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box?</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0688" algn="l"/>
                <a:tab pos="5108575" algn="l"/>
                <a:tab pos="62769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B. into 		C. out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1E6F4312-4224-859D-D651-0C9BD17DDA19}"/>
              </a:ext>
            </a:extLst>
          </p:cNvPr>
          <p:cNvSpPr txBox="1"/>
          <p:nvPr/>
        </p:nvSpPr>
        <p:spPr>
          <a:xfrm>
            <a:off x="648886" y="2008786"/>
            <a:ext cx="7462544" cy="656846"/>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its</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是形容词性物主代词，修饰</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body,</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71FBCBC9-982F-12E6-0E8E-5F0412F55444}"/>
              </a:ext>
            </a:extLst>
          </p:cNvPr>
          <p:cNvSpPr txBox="1"/>
          <p:nvPr/>
        </p:nvSpPr>
        <p:spPr>
          <a:xfrm>
            <a:off x="648886" y="3917834"/>
            <a:ext cx="8182624" cy="656846"/>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从</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里面出来</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用的是</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come out of,</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3D7474A2-6E7A-9B8D-C082-89B511BF2B33}"/>
              </a:ext>
            </a:extLst>
          </p:cNvPr>
          <p:cNvSpPr txBox="1"/>
          <p:nvPr/>
        </p:nvSpPr>
        <p:spPr>
          <a:xfrm>
            <a:off x="1017806" y="895744"/>
            <a:ext cx="54089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10" name="文本框 9">
            <a:extLst>
              <a:ext uri="{FF2B5EF4-FFF2-40B4-BE49-F238E27FC236}">
                <a16:creationId xmlns:a16="http://schemas.microsoft.com/office/drawing/2014/main" id="{B9CFC19E-81F6-80F8-D8F0-54B3252CF9B7}"/>
              </a:ext>
            </a:extLst>
          </p:cNvPr>
          <p:cNvSpPr txBox="1"/>
          <p:nvPr/>
        </p:nvSpPr>
        <p:spPr>
          <a:xfrm>
            <a:off x="1000222" y="2827278"/>
            <a:ext cx="54089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C</a:t>
            </a:r>
            <a:endParaRPr lang="zh-CN" altLang="en-US"/>
          </a:p>
        </p:txBody>
      </p:sp>
      <p:sp>
        <p:nvSpPr>
          <p:cNvPr id="3" name="内容占位符 1"/>
          <p:cNvSpPr txBox="1">
            <a:spLocks/>
          </p:cNvSpPr>
          <p:nvPr/>
        </p:nvSpPr>
        <p:spPr bwMode="auto">
          <a:xfrm>
            <a:off x="360854" y="4529048"/>
            <a:ext cx="11485848" cy="130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snakes can’t hear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say	B. saying	   C. says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192EB293-2A1D-6FAF-2E60-1D6473AE12E2}"/>
              </a:ext>
            </a:extLst>
          </p:cNvPr>
          <p:cNvSpPr txBox="1"/>
          <p:nvPr/>
        </p:nvSpPr>
        <p:spPr>
          <a:xfrm>
            <a:off x="653690" y="5809952"/>
            <a:ext cx="8033804" cy="656846"/>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主语是</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谓语动词用第三人称单数形式，故填</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a:extLst>
              <a:ext uri="{FF2B5EF4-FFF2-40B4-BE49-F238E27FC236}">
                <a16:creationId xmlns:a16="http://schemas.microsoft.com/office/drawing/2014/main" id="{4949803C-48E4-BB0C-3E8D-1D39488E5A51}"/>
              </a:ext>
            </a:extLst>
          </p:cNvPr>
          <p:cNvSpPr txBox="1"/>
          <p:nvPr/>
        </p:nvSpPr>
        <p:spPr>
          <a:xfrm>
            <a:off x="1009014" y="4656519"/>
            <a:ext cx="405672"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altLang="en-US"/>
          </a:p>
        </p:txBody>
      </p:sp>
    </p:spTree>
    <p:extLst>
      <p:ext uri="{BB962C8B-B14F-4D97-AF65-F5344CB8AC3E}">
        <p14:creationId xmlns:p14="http://schemas.microsoft.com/office/powerpoint/2010/main" val="50329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F04B78-15DA-946C-BB2C-BEE22BFADD44}"/>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0C2DD1A1-81F4-4D2E-B158-97B605204129}"/>
              </a:ext>
            </a:extLst>
          </p:cNvPr>
          <p:cNvSpPr>
            <a:spLocks noGrp="1"/>
          </p:cNvSpPr>
          <p:nvPr>
            <p:ph idx="1"/>
          </p:nvPr>
        </p:nvSpPr>
        <p:spPr>
          <a:xfrm>
            <a:off x="360854" y="1172252"/>
            <a:ext cx="7390536" cy="3323987"/>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选出与下列句子相对应的答语。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1793875" indent="-1793875" hangingPunct="0">
              <a:spcAft>
                <a:spcPts val="0"/>
              </a:spcAft>
              <a:tabLst>
                <a:tab pos="423100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does it live?	</a:t>
            </a: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a:spcAft>
                <a:spcPts val="0"/>
              </a:spcAf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many hours do pandas </a:t>
            </a:r>
          </a:p>
          <a:p>
            <a:pPr indent="1793875">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 day?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a:extLst>
              <a:ext uri="{FF2B5EF4-FFF2-40B4-BE49-F238E27FC236}">
                <a16:creationId xmlns:a16="http://schemas.microsoft.com/office/drawing/2014/main" id="{9D9C9681-E41E-FF65-1CC2-4F172FDB1436}"/>
              </a:ext>
            </a:extLst>
          </p:cNvPr>
          <p:cNvSpPr txBox="1">
            <a:spLocks/>
          </p:cNvSpPr>
          <p:nvPr/>
        </p:nvSpPr>
        <p:spPr bwMode="auto">
          <a:xfrm>
            <a:off x="6959457" y="1239086"/>
            <a:ext cx="4896389" cy="3323987"/>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like to sleep in winter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lives in the tree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It’s big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Twelve hours a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It has many colours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id="{A0C7AAA8-4C07-2C3D-7FF8-D884D8222809}"/>
              </a:ext>
            </a:extLst>
          </p:cNvPr>
          <p:cNvSpPr txBox="1"/>
          <p:nvPr/>
        </p:nvSpPr>
        <p:spPr>
          <a:xfrm>
            <a:off x="965628" y="1918522"/>
            <a:ext cx="44026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B</a:t>
            </a:r>
            <a:endParaRPr lang="zh-CN" altLang="en-US"/>
          </a:p>
        </p:txBody>
      </p:sp>
      <p:sp>
        <p:nvSpPr>
          <p:cNvPr id="8" name="文本框 7">
            <a:extLst>
              <a:ext uri="{FF2B5EF4-FFF2-40B4-BE49-F238E27FC236}">
                <a16:creationId xmlns:a16="http://schemas.microsoft.com/office/drawing/2014/main" id="{7A76491E-F282-D347-018D-00F0728B002B}"/>
              </a:ext>
            </a:extLst>
          </p:cNvPr>
          <p:cNvSpPr txBox="1"/>
          <p:nvPr/>
        </p:nvSpPr>
        <p:spPr>
          <a:xfrm>
            <a:off x="978830" y="3203547"/>
            <a:ext cx="440266" cy="523220"/>
          </a:xfrm>
          <a:prstGeom prst="rect">
            <a:avLst/>
          </a:prstGeom>
          <a:noFill/>
        </p:spPr>
        <p:txBody>
          <a:bodyPr wrap="square">
            <a:spAutoFit/>
          </a:bodyPr>
          <a:lstStyle/>
          <a:p>
            <a:r>
              <a:rPr lang="en-US" altLang="zh-CN" sz="2800" b="1">
                <a:solidFill>
                  <a:srgbClr val="FF0000"/>
                </a:solidFill>
                <a:effectLst/>
                <a:latin typeface="Times New Roman" panose="02020603050405020304" pitchFamily="18" charset="0"/>
                <a:ea typeface="宋体" panose="02010600030101010101" pitchFamily="2" charset="-122"/>
              </a:rPr>
              <a:t>D</a:t>
            </a:r>
            <a:endParaRPr lang="zh-CN" altLang="en-US"/>
          </a:p>
        </p:txBody>
      </p:sp>
      <p:sp>
        <p:nvSpPr>
          <p:cNvPr id="10" name="文本框 9">
            <a:extLst>
              <a:ext uri="{FF2B5EF4-FFF2-40B4-BE49-F238E27FC236}">
                <a16:creationId xmlns:a16="http://schemas.microsoft.com/office/drawing/2014/main" id="{E622A776-C0C0-9EDE-AAA8-09A61C7B1B73}"/>
              </a:ext>
            </a:extLst>
          </p:cNvPr>
          <p:cNvSpPr txBox="1"/>
          <p:nvPr/>
        </p:nvSpPr>
        <p:spPr>
          <a:xfrm>
            <a:off x="650210" y="2474841"/>
            <a:ext cx="6093068" cy="656846"/>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Where</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用于提问地点，故选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文本框 11">
            <a:extLst>
              <a:ext uri="{FF2B5EF4-FFF2-40B4-BE49-F238E27FC236}">
                <a16:creationId xmlns:a16="http://schemas.microsoft.com/office/drawing/2014/main" id="{8F2B4BA4-1C9B-5BFD-1E3E-A3294AF9F76B}"/>
              </a:ext>
            </a:extLst>
          </p:cNvPr>
          <p:cNvSpPr txBox="1"/>
          <p:nvPr/>
        </p:nvSpPr>
        <p:spPr>
          <a:xfrm>
            <a:off x="650210" y="4356330"/>
            <a:ext cx="7533228" cy="656846"/>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How many hours</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用于提问时间段，故选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022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E8A07B69-BCCF-CE63-D158-5F10F1E519F1}"/>
              </a:ext>
            </a:extLst>
          </p:cNvPr>
          <p:cNvSpPr>
            <a:spLocks noGrp="1"/>
          </p:cNvSpPr>
          <p:nvPr>
            <p:ph idx="1"/>
          </p:nvPr>
        </p:nvSpPr>
        <p:spPr>
          <a:xfrm>
            <a:off x="360854" y="1221336"/>
            <a:ext cx="11485848" cy="3242170"/>
          </a:xfrm>
        </p:spPr>
        <p:txBody>
          <a:bodyPr/>
          <a:lstStyle/>
          <a:p>
            <a:pPr>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colour is the chameleon?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bears like to do in winter?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a:spcAft>
                <a:spcPts val="0"/>
              </a:spcAf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it big or small?</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2ADABC70-B0E1-CFDE-D4EC-AF2AB0ABE0FF}"/>
              </a:ext>
            </a:extLst>
          </p:cNvPr>
          <p:cNvSpPr txBox="1"/>
          <p:nvPr/>
        </p:nvSpPr>
        <p:spPr>
          <a:xfrm>
            <a:off x="594550" y="1836584"/>
            <a:ext cx="6093068" cy="656846"/>
          </a:xfrm>
          <a:prstGeom prst="rect">
            <a:avLst/>
          </a:prstGeom>
          <a:noFill/>
        </p:spPr>
        <p:txBody>
          <a:bodyPr wrap="square">
            <a:spAutoFit/>
          </a:bodyPr>
          <a:lstStyle/>
          <a:p>
            <a:pPr>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rPr>
              <a:t>What colour</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用于提问颜色，故选</a:t>
            </a:r>
            <a:r>
              <a:rPr lang="en-US" altLang="zh-CN" sz="2800" b="1">
                <a:solidFill>
                  <a:srgbClr val="FF0000"/>
                </a:solidFill>
                <a:effectLst/>
                <a:latin typeface="Times New Roman" panose="02020603050405020304" pitchFamily="18" charset="0"/>
                <a:ea typeface="宋体" panose="02010600030101010101" pitchFamily="2" charset="-122"/>
              </a:rPr>
              <a:t>E</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
        <p:nvSpPr>
          <p:cNvPr id="6" name="文本框 5">
            <a:extLst>
              <a:ext uri="{FF2B5EF4-FFF2-40B4-BE49-F238E27FC236}">
                <a16:creationId xmlns:a16="http://schemas.microsoft.com/office/drawing/2014/main" id="{7F1531C9-1044-DEED-5521-CC07454750E4}"/>
              </a:ext>
            </a:extLst>
          </p:cNvPr>
          <p:cNvSpPr txBox="1"/>
          <p:nvPr/>
        </p:nvSpPr>
        <p:spPr>
          <a:xfrm>
            <a:off x="645319" y="3131056"/>
            <a:ext cx="6093068" cy="656846"/>
          </a:xfrm>
          <a:prstGeom prst="rect">
            <a:avLst/>
          </a:prstGeom>
          <a:noFill/>
        </p:spPr>
        <p:txBody>
          <a:bodyPr wrap="square">
            <a:spAutoFit/>
          </a:bodyPr>
          <a:lstStyle/>
          <a:p>
            <a:pPr algn="just" hangingPunct="0">
              <a:lnSpc>
                <a:spcPct val="150000"/>
              </a:lnSpc>
            </a:pP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What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用于提问事情，故选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文本框 7">
            <a:extLst>
              <a:ext uri="{FF2B5EF4-FFF2-40B4-BE49-F238E27FC236}">
                <a16:creationId xmlns:a16="http://schemas.microsoft.com/office/drawing/2014/main" id="{F4B2131E-73E0-F5FC-F25C-4B6C306C642A}"/>
              </a:ext>
            </a:extLst>
          </p:cNvPr>
          <p:cNvSpPr txBox="1"/>
          <p:nvPr/>
        </p:nvSpPr>
        <p:spPr>
          <a:xfrm>
            <a:off x="629718" y="4428338"/>
            <a:ext cx="7372864" cy="656846"/>
          </a:xfrm>
          <a:prstGeom prst="rect">
            <a:avLst/>
          </a:prstGeom>
          <a:noFill/>
        </p:spPr>
        <p:txBody>
          <a:bodyPr wrap="square">
            <a:spAutoFit/>
          </a:bodyPr>
          <a:lstStyle/>
          <a:p>
            <a:pPr algn="just" hangingPunct="0">
              <a:lnSpc>
                <a:spcPct val="150000"/>
              </a:lnSpc>
            </a:pP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句意为</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它是大的还是小的</a:t>
            </a:r>
            <a:r>
              <a:rPr lang="en-US" altLang="zh-CN" sz="2800" b="1">
                <a:solidFill>
                  <a:srgbClr val="FF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文本框 9">
            <a:extLst>
              <a:ext uri="{FF2B5EF4-FFF2-40B4-BE49-F238E27FC236}">
                <a16:creationId xmlns:a16="http://schemas.microsoft.com/office/drawing/2014/main" id="{4CAE9B71-2F1A-98D4-8EA7-89C9E5E5B9E9}"/>
              </a:ext>
            </a:extLst>
          </p:cNvPr>
          <p:cNvSpPr txBox="1"/>
          <p:nvPr/>
        </p:nvSpPr>
        <p:spPr>
          <a:xfrm>
            <a:off x="973846" y="1341854"/>
            <a:ext cx="584856" cy="523220"/>
          </a:xfrm>
          <a:prstGeom prst="rect">
            <a:avLst/>
          </a:prstGeom>
          <a:noFill/>
        </p:spPr>
        <p:txBody>
          <a:bodyPr wrap="square">
            <a:spAutoFit/>
          </a:bodyPr>
          <a:lstStyle/>
          <a:p>
            <a:r>
              <a:rPr lang="en-US" altLang="zh-CN"/>
              <a:t>E</a:t>
            </a:r>
            <a:endParaRPr lang="zh-CN" altLang="en-US"/>
          </a:p>
        </p:txBody>
      </p:sp>
      <p:sp>
        <p:nvSpPr>
          <p:cNvPr id="12" name="文本框 11">
            <a:extLst>
              <a:ext uri="{FF2B5EF4-FFF2-40B4-BE49-F238E27FC236}">
                <a16:creationId xmlns:a16="http://schemas.microsoft.com/office/drawing/2014/main" id="{7E816444-76EF-CC07-5F98-0160FFF2C936}"/>
              </a:ext>
            </a:extLst>
          </p:cNvPr>
          <p:cNvSpPr txBox="1"/>
          <p:nvPr/>
        </p:nvSpPr>
        <p:spPr>
          <a:xfrm>
            <a:off x="973846" y="2623486"/>
            <a:ext cx="584856" cy="523220"/>
          </a:xfrm>
          <a:prstGeom prst="rect">
            <a:avLst/>
          </a:prstGeom>
          <a:noFill/>
        </p:spPr>
        <p:txBody>
          <a:bodyPr wrap="square">
            <a:spAutoFit/>
          </a:bodyPr>
          <a:lstStyle/>
          <a:p>
            <a:r>
              <a:rPr lang="en-US" altLang="zh-CN"/>
              <a:t>A</a:t>
            </a:r>
            <a:endParaRPr lang="zh-CN" altLang="en-US"/>
          </a:p>
        </p:txBody>
      </p:sp>
      <p:sp>
        <p:nvSpPr>
          <p:cNvPr id="14" name="文本框 13">
            <a:extLst>
              <a:ext uri="{FF2B5EF4-FFF2-40B4-BE49-F238E27FC236}">
                <a16:creationId xmlns:a16="http://schemas.microsoft.com/office/drawing/2014/main" id="{D5607C9B-15D9-FADB-90E8-0A614C44898A}"/>
              </a:ext>
            </a:extLst>
          </p:cNvPr>
          <p:cNvSpPr txBox="1"/>
          <p:nvPr/>
        </p:nvSpPr>
        <p:spPr>
          <a:xfrm>
            <a:off x="973846" y="3905819"/>
            <a:ext cx="584856" cy="523220"/>
          </a:xfrm>
          <a:prstGeom prst="rect">
            <a:avLst/>
          </a:prstGeom>
          <a:noFill/>
        </p:spPr>
        <p:txBody>
          <a:bodyPr wrap="square">
            <a:spAutoFit/>
          </a:bodyPr>
          <a:lstStyle/>
          <a:p>
            <a:r>
              <a:rPr lang="en-US" altLang="zh-CN"/>
              <a:t>C</a:t>
            </a:r>
            <a:endParaRPr lang="zh-CN" altLang="en-US"/>
          </a:p>
        </p:txBody>
      </p:sp>
      <p:sp>
        <p:nvSpPr>
          <p:cNvPr id="3" name="内容占位符 1">
            <a:extLst>
              <a:ext uri="{FF2B5EF4-FFF2-40B4-BE49-F238E27FC236}">
                <a16:creationId xmlns:a16="http://schemas.microsoft.com/office/drawing/2014/main" id="{9F7A29B6-E02D-491F-3C48-60DA2E5D890A}"/>
              </a:ext>
            </a:extLst>
          </p:cNvPr>
          <p:cNvSpPr txBox="1">
            <a:spLocks/>
          </p:cNvSpPr>
          <p:nvPr/>
        </p:nvSpPr>
        <p:spPr bwMode="auto">
          <a:xfrm>
            <a:off x="7247489" y="1216008"/>
            <a:ext cx="4752373" cy="3323987"/>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like to sleep in winter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lives in the tree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It’s big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Twelve hours a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It has many colours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20952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910515C-C166-1BB6-BBF0-A5155E67C285}"/>
              </a:ext>
            </a:extLst>
          </p:cNvPr>
          <p:cNvSpPr>
            <a:spLocks noGrp="1"/>
          </p:cNvSpPr>
          <p:nvPr>
            <p:ph idx="1"/>
          </p:nvPr>
        </p:nvSpPr>
        <p:spPr>
          <a:xfrm>
            <a:off x="360854" y="1237282"/>
            <a:ext cx="11485848" cy="3892861"/>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从方框中选择合适的句子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what’s your favourite animal?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like elephants.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ea typeface="宋体" panose="02010600030101010101" pitchFamily="2" charset="-122"/>
                <a:cs typeface="Times New Roman" panose="02020603050405020304" pitchFamily="18" charset="0"/>
              </a:rPr>
              <a:t>_______</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a:extLst>
              <a:ext uri="{FF2B5EF4-FFF2-40B4-BE49-F238E27FC236}">
                <a16:creationId xmlns:a16="http://schemas.microsoft.com/office/drawing/2014/main" id="{D8B06E14-E57B-3D1F-D395-563959FEDCE5}"/>
              </a:ext>
            </a:extLst>
          </p:cNvPr>
          <p:cNvSpPr txBox="1">
            <a:spLocks/>
          </p:cNvSpPr>
          <p:nvPr/>
        </p:nvSpPr>
        <p:spPr bwMode="auto">
          <a:xfrm>
            <a:off x="6599262" y="1905213"/>
            <a:ext cx="5544616"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Animals are so fun to talk about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What about sheep?</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They’re friendly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I love pandas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They’re big and strong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6599262" y="2086138"/>
            <a:ext cx="5328592" cy="3024336"/>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a:solidFill>
                <a:srgbClr val="FF0000"/>
              </a:solidFill>
            </a:endParaRPr>
          </a:p>
        </p:txBody>
      </p:sp>
      <p:sp>
        <p:nvSpPr>
          <p:cNvPr id="5" name="内容占位符 2"/>
          <p:cNvSpPr txBox="1">
            <a:spLocks/>
          </p:cNvSpPr>
          <p:nvPr/>
        </p:nvSpPr>
        <p:spPr bwMode="auto">
          <a:xfrm>
            <a:off x="361094" y="3150433"/>
            <a:ext cx="6166160"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根据前文可知，本句描述的是大象的特点，句意为</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它们又大又壮</a:t>
            </a:r>
            <a:r>
              <a:rPr lang="en-US" altLang="zh-CN" b="1" dirty="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文本框 8">
            <a:extLst>
              <a:ext uri="{FF2B5EF4-FFF2-40B4-BE49-F238E27FC236}">
                <a16:creationId xmlns:a16="http://schemas.microsoft.com/office/drawing/2014/main" id="{7C4927F3-D114-11EE-427C-C0E99088B2C7}"/>
              </a:ext>
            </a:extLst>
          </p:cNvPr>
          <p:cNvSpPr txBox="1"/>
          <p:nvPr/>
        </p:nvSpPr>
        <p:spPr>
          <a:xfrm>
            <a:off x="4691886" y="2697774"/>
            <a:ext cx="395208" cy="523220"/>
          </a:xfrm>
          <a:prstGeom prst="rect">
            <a:avLst/>
          </a:prstGeom>
          <a:noFill/>
        </p:spPr>
        <p:txBody>
          <a:bodyPr wrap="square">
            <a:spAutoFit/>
          </a:bodyPr>
          <a:lstStyle/>
          <a:p>
            <a:r>
              <a:rPr lang="en-US" altLang="zh-CN" sz="2800" b="1" dirty="0">
                <a:solidFill>
                  <a:srgbClr val="FF0000"/>
                </a:solidFill>
                <a:effectLst/>
                <a:latin typeface="Times New Roman" panose="02020603050405020304" pitchFamily="18" charset="0"/>
                <a:ea typeface="宋体" panose="02010600030101010101" pitchFamily="2" charset="-122"/>
              </a:rPr>
              <a:t>E</a:t>
            </a:r>
            <a:endParaRPr lang="zh-CN" altLang="en-US"/>
          </a:p>
        </p:txBody>
      </p:sp>
    </p:spTree>
    <p:extLst>
      <p:ext uri="{BB962C8B-B14F-4D97-AF65-F5344CB8AC3E}">
        <p14:creationId xmlns:p14="http://schemas.microsoft.com/office/powerpoint/2010/main" val="405953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TotalTime>
  <Words>1170</Words>
  <Application>Microsoft Office PowerPoint</Application>
  <PresentationFormat>自定义</PresentationFormat>
  <Paragraphs>164</Paragraphs>
  <Slides>21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21</vt:i4>
      </vt:variant>
    </vt:vector>
  </HeadingPairs>
  <TitlesOfParts>
    <vt:vector size="28"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374</cp:revision>
  <dcterms:created xsi:type="dcterms:W3CDTF">2020-11-06T05:24:00Z</dcterms:created>
  <dcterms:modified xsi:type="dcterms:W3CDTF">2025-06-10T09:09:19Z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